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74" r:id="rId3"/>
    <p:sldId id="273" r:id="rId4"/>
    <p:sldId id="272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67" r:id="rId13"/>
    <p:sldId id="270" r:id="rId14"/>
    <p:sldId id="269" r:id="rId15"/>
    <p:sldId id="284" r:id="rId16"/>
    <p:sldId id="264" r:id="rId17"/>
    <p:sldId id="266" r:id="rId18"/>
    <p:sldId id="265" r:id="rId19"/>
  </p:sldIdLst>
  <p:sldSz cx="18288000" cy="10287000"/>
  <p:notesSz cx="6858000" cy="9144000"/>
  <p:embeddedFontLst>
    <p:embeddedFont>
      <p:font typeface="Arita Dotum Bold" panose="020B0600000101010101" charset="-127"/>
      <p:regular r:id="rId21"/>
      <p:bold r:id="rId22"/>
    </p:embeddedFont>
    <p:embeddedFont>
      <p:font typeface="TDTD평고딕" panose="020B0600000101010101" charset="-127"/>
      <p:regular r:id="rId23"/>
    </p:embeddedFont>
    <p:embeddedFont>
      <p:font typeface="Montserrat Classic" panose="020B0600000101010101" charset="0"/>
      <p:regular r:id="rId24"/>
    </p:embeddedFont>
    <p:embeddedFont>
      <p:font typeface="나눔스퀘어OTF" panose="020B0600000101010101" pitchFamily="34" charset="-127"/>
      <p:regular r:id="rId25"/>
    </p:embeddedFont>
    <p:embeddedFont>
      <p:font typeface="나눔스퀘어OTF Bold" panose="020B0600000101010101" pitchFamily="34" charset="-127"/>
      <p:bold r:id="rId26"/>
    </p:embeddedFont>
    <p:embeddedFont>
      <p:font typeface="나눔스퀘어OTF ExtraBold" panose="020B0600000101010101" pitchFamily="34" charset="-127"/>
      <p:bold r:id="rId27"/>
    </p:embeddedFont>
    <p:embeddedFont>
      <p:font typeface="휴먼둥근헤드라인" panose="02030504000101010101" pitchFamily="18" charset="-127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2F2E8B"/>
    <a:srgbClr val="B8B5CB"/>
    <a:srgbClr val="A3B1F7"/>
    <a:srgbClr val="FFFAED"/>
    <a:srgbClr val="FFFFFF"/>
    <a:srgbClr val="12127D"/>
    <a:srgbClr val="0000C8"/>
    <a:srgbClr val="5271FF"/>
    <a:srgbClr val="537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60340" autoAdjust="0"/>
  </p:normalViewPr>
  <p:slideViewPr>
    <p:cSldViewPr>
      <p:cViewPr varScale="1">
        <p:scale>
          <a:sx n="33" d="100"/>
          <a:sy n="33" d="100"/>
        </p:scale>
        <p:origin x="2093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4D7EF9-5000-9D45-9E97-629471FA5D29}" type="datetimeFigureOut">
              <a:rPr kumimoji="1" lang="ko-Kore-KR" altLang="en-US" smtClean="0"/>
              <a:t>04/22/2024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FED04D-3B1E-4942-B8CA-9607332564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5606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안녕하세요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디지털화 된 오디오를 네트워크로 전송 시 </a:t>
            </a:r>
            <a:r>
              <a:rPr kumimoji="1" lang="ko-KR" altLang="en-US" dirty="0" err="1">
                <a:latin typeface="+mn-ea"/>
                <a:ea typeface="+mn-ea"/>
              </a:rPr>
              <a:t>에러율</a:t>
            </a:r>
            <a:r>
              <a:rPr kumimoji="1" lang="ko-KR" altLang="en-US" dirty="0">
                <a:latin typeface="+mn-ea"/>
                <a:ea typeface="+mn-ea"/>
              </a:rPr>
              <a:t> 확인 소프트웨어 프로젝트를 진행 중인 </a:t>
            </a:r>
            <a:r>
              <a:rPr kumimoji="1" lang="en-US" altLang="ko-KR" dirty="0">
                <a:latin typeface="+mn-ea"/>
                <a:ea typeface="+mn-ea"/>
              </a:rPr>
              <a:t>DECS</a:t>
            </a:r>
            <a:r>
              <a:rPr kumimoji="1" lang="ko-KR" altLang="en-US" dirty="0">
                <a:latin typeface="+mn-ea"/>
                <a:ea typeface="+mn-ea"/>
              </a:rPr>
              <a:t> 팀의 발표자 박유진입니다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  <a:endParaRPr kumimoji="1" lang="ko-Kore-KR" altLang="en-US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ED04D-3B1E-4942-B8CA-96073325649B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08890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이전 페이지에서 보여드린 두 이미지를 토대로 </a:t>
            </a:r>
            <a:r>
              <a:rPr kumimoji="1" lang="en-US" altLang="ko-KR" dirty="0">
                <a:latin typeface="+mn-ea"/>
                <a:ea typeface="+mn-ea"/>
              </a:rPr>
              <a:t>3</a:t>
            </a:r>
            <a:r>
              <a:rPr kumimoji="1" lang="ko-KR" altLang="en-US" dirty="0">
                <a:latin typeface="+mn-ea"/>
                <a:ea typeface="+mn-ea"/>
              </a:rPr>
              <a:t>가지 평가 지표 값을 출력했습니다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그리고 출력된 평가 지표 값들을 정규화하고</a:t>
            </a:r>
            <a:r>
              <a:rPr kumimoji="1" lang="en-US" altLang="ko-KR" dirty="0">
                <a:latin typeface="+mn-ea"/>
                <a:ea typeface="+mn-ea"/>
              </a:rPr>
              <a:t>,</a:t>
            </a:r>
            <a:r>
              <a:rPr kumimoji="1" lang="ko-KR" altLang="en-US" dirty="0">
                <a:latin typeface="+mn-ea"/>
                <a:ea typeface="+mn-ea"/>
              </a:rPr>
              <a:t> 각각의 가중치를 부여하여 </a:t>
            </a:r>
            <a:r>
              <a:rPr kumimoji="1" lang="en-US" altLang="ko-KR" dirty="0">
                <a:latin typeface="+mn-ea"/>
                <a:ea typeface="+mn-ea"/>
              </a:rPr>
              <a:t>77.51%</a:t>
            </a:r>
            <a:r>
              <a:rPr kumimoji="1" lang="ko-KR" altLang="en-US" dirty="0">
                <a:latin typeface="+mn-ea"/>
                <a:ea typeface="+mn-ea"/>
              </a:rPr>
              <a:t>의 유사도를 검출하였습니다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각각의 가중치에 대해서는 개발 이슈 파트에서 </a:t>
            </a:r>
            <a:r>
              <a:rPr kumimoji="1" lang="ko-KR" altLang="en-US" dirty="0" err="1">
                <a:latin typeface="+mn-ea"/>
                <a:ea typeface="+mn-ea"/>
              </a:rPr>
              <a:t>설명드리겠습니다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  <a:endParaRPr kumimoji="1" lang="ko-Kore-KR" altLang="en-US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ED04D-3B1E-4942-B8CA-96073325649B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81862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앞서 </a:t>
            </a:r>
            <a:r>
              <a:rPr kumimoji="1" lang="ko-KR" altLang="en-US" dirty="0" err="1">
                <a:latin typeface="+mn-ea"/>
                <a:ea typeface="+mn-ea"/>
              </a:rPr>
              <a:t>설명드린</a:t>
            </a:r>
            <a:r>
              <a:rPr kumimoji="1" lang="ko-KR" altLang="en-US" dirty="0">
                <a:latin typeface="+mn-ea"/>
                <a:ea typeface="+mn-ea"/>
              </a:rPr>
              <a:t> 유사도 검출 방식은 노이즈의 분포와 특성을 고려하지 않고</a:t>
            </a:r>
            <a:r>
              <a:rPr kumimoji="1" lang="en-US" altLang="ko-KR" dirty="0">
                <a:latin typeface="+mn-ea"/>
                <a:ea typeface="+mn-ea"/>
              </a:rPr>
              <a:t>, </a:t>
            </a:r>
            <a:r>
              <a:rPr kumimoji="1" lang="ko-KR" altLang="en-US" dirty="0">
                <a:latin typeface="+mn-ea"/>
                <a:ea typeface="+mn-ea"/>
              </a:rPr>
              <a:t>전체적인 유사도만을 나타내고 있습니다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그래서 노이즈의 분포를 고려하는 새로운 유사도 척도를 설계해야 합니다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이를 위해 이미지를 분할하여 노이즈가 어느 영역에 집중되어 있는지를 파악하고</a:t>
            </a:r>
            <a:r>
              <a:rPr kumimoji="1" lang="en-US" altLang="ko-KR" dirty="0">
                <a:latin typeface="+mn-ea"/>
                <a:ea typeface="+mn-ea"/>
              </a:rPr>
              <a:t>, </a:t>
            </a:r>
            <a:r>
              <a:rPr kumimoji="1" lang="ko-KR" altLang="en-US" dirty="0">
                <a:latin typeface="+mn-ea"/>
                <a:ea typeface="+mn-ea"/>
              </a:rPr>
              <a:t>해당 영역에 대한 가중치를 따로 적용하여 유사도를 조정했습니다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세부적인 유사도 척도는 다음과 같습니다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우선 이미지를 초 단위를 기준으로 분할하여 각각의 유사도를 판단하였습니다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그리고 초기 가중치를 </a:t>
            </a:r>
            <a:r>
              <a:rPr kumimoji="1" lang="en-US" altLang="ko-KR" dirty="0">
                <a:latin typeface="+mn-ea"/>
                <a:ea typeface="+mn-ea"/>
              </a:rPr>
              <a:t>0.5</a:t>
            </a:r>
            <a:r>
              <a:rPr kumimoji="1" lang="ko-KR" altLang="en-US" dirty="0">
                <a:latin typeface="+mn-ea"/>
                <a:ea typeface="+mn-ea"/>
              </a:rPr>
              <a:t>로 설정하고</a:t>
            </a:r>
            <a:r>
              <a:rPr kumimoji="1" lang="en-US" altLang="ko-KR" dirty="0">
                <a:latin typeface="+mn-ea"/>
                <a:ea typeface="+mn-ea"/>
              </a:rPr>
              <a:t>, </a:t>
            </a:r>
            <a:r>
              <a:rPr kumimoji="1" lang="ko-KR" altLang="en-US" dirty="0">
                <a:latin typeface="+mn-ea"/>
                <a:ea typeface="+mn-ea"/>
              </a:rPr>
              <a:t>초 단위 유사도가 </a:t>
            </a:r>
            <a:r>
              <a:rPr kumimoji="1" lang="en-US" altLang="ko-KR" dirty="0">
                <a:latin typeface="+mn-ea"/>
                <a:ea typeface="+mn-ea"/>
              </a:rPr>
              <a:t>100%</a:t>
            </a:r>
            <a:r>
              <a:rPr kumimoji="1" lang="ko-KR" altLang="en-US" dirty="0">
                <a:latin typeface="+mn-ea"/>
                <a:ea typeface="+mn-ea"/>
              </a:rPr>
              <a:t>보다 </a:t>
            </a:r>
            <a:r>
              <a:rPr kumimoji="1" lang="ko-KR" altLang="en-US" dirty="0" err="1">
                <a:latin typeface="+mn-ea"/>
                <a:ea typeface="+mn-ea"/>
              </a:rPr>
              <a:t>작은지</a:t>
            </a:r>
            <a:r>
              <a:rPr kumimoji="1" lang="ko-KR" altLang="en-US" dirty="0">
                <a:latin typeface="+mn-ea"/>
                <a:ea typeface="+mn-ea"/>
              </a:rPr>
              <a:t> 확인합니다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만약 작을 경우 유사도에 따라 가중치를 조정하고</a:t>
            </a:r>
            <a:r>
              <a:rPr kumimoji="1" lang="en-US" altLang="ko-KR" dirty="0">
                <a:latin typeface="+mn-ea"/>
                <a:ea typeface="+mn-ea"/>
              </a:rPr>
              <a:t>, </a:t>
            </a:r>
            <a:r>
              <a:rPr kumimoji="1" lang="ko-KR" altLang="en-US" dirty="0">
                <a:latin typeface="+mn-ea"/>
                <a:ea typeface="+mn-ea"/>
              </a:rPr>
              <a:t>두 샘플이 덜 유사할수록 가중치를 높이는 방법으로 전체 유사도를 최적화하였습니다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이렇게 최적화한 유사도는 </a:t>
            </a:r>
            <a:r>
              <a:rPr kumimoji="1" lang="en-US" altLang="ko-KR" dirty="0">
                <a:latin typeface="+mn-ea"/>
                <a:ea typeface="+mn-ea"/>
              </a:rPr>
              <a:t>89.32%, </a:t>
            </a:r>
            <a:r>
              <a:rPr kumimoji="1" lang="ko-KR" altLang="en-US" dirty="0">
                <a:latin typeface="+mn-ea"/>
                <a:ea typeface="+mn-ea"/>
              </a:rPr>
              <a:t>에러율은 </a:t>
            </a:r>
            <a:r>
              <a:rPr kumimoji="1" lang="en-US" altLang="ko-KR" dirty="0">
                <a:latin typeface="+mn-ea"/>
                <a:ea typeface="+mn-ea"/>
              </a:rPr>
              <a:t>10.68%</a:t>
            </a:r>
            <a:r>
              <a:rPr kumimoji="1" lang="ko-KR" altLang="en-US" dirty="0">
                <a:latin typeface="+mn-ea"/>
                <a:ea typeface="+mn-ea"/>
              </a:rPr>
              <a:t>로 검출되었습니다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  <a:endParaRPr kumimoji="1" lang="ko-Kore-KR" altLang="en-US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ED04D-3B1E-4942-B8CA-96073325649B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3797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지금부터 개발 간 고려해야 했던 이슈들에 대해서 말씀드리겠습니다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 번째는 음성 오디오 샘플 부재입니다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 프로젝트에서 실제로 필요한 샘플은 함정 내 네트워크 통신에서의 노이즈이지만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실제 산업 현장 노이즈 샘플을 확보하는데 어려움이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담당자 분과 </a:t>
            </a:r>
            <a:r>
              <a:rPr lang="ko-KR" altLang="en-US" dirty="0" err="1"/>
              <a:t>교수님과의</a:t>
            </a:r>
            <a:r>
              <a:rPr lang="ko-KR" altLang="en-US" dirty="0"/>
              <a:t> 면담으로 통신에서 발생하는 노이즈가 곧 </a:t>
            </a:r>
            <a:r>
              <a:rPr lang="ko-KR" altLang="en-US" dirty="0" err="1"/>
              <a:t>가우시안</a:t>
            </a:r>
            <a:r>
              <a:rPr lang="ko-KR" altLang="en-US" dirty="0"/>
              <a:t> 노이즈와 비슷하다는 사실을 알게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저희는 직접 음성 오디오를 녹음하고 저장하여 랜덤의 표준편차로 </a:t>
            </a:r>
            <a:r>
              <a:rPr lang="ko-KR" altLang="en-US" dirty="0" err="1"/>
              <a:t>가우시안</a:t>
            </a:r>
            <a:r>
              <a:rPr lang="ko-KR" altLang="en-US" dirty="0"/>
              <a:t> 노이즈를 부분부분 삽입하여 음성 오디오 샘플을 만드는 방법을 택하였습니다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ED04D-3B1E-4942-B8CA-96073325649B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26044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번째는 평가 지표 선정입니다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수많은 평가 지표 가운데 </a:t>
            </a:r>
            <a:r>
              <a:rPr lang="ko-KR" altLang="en-US" dirty="0" err="1"/>
              <a:t>유클리디안</a:t>
            </a:r>
            <a:r>
              <a:rPr lang="ko-KR" altLang="en-US" dirty="0"/>
              <a:t> 거리</a:t>
            </a:r>
            <a:r>
              <a:rPr lang="en-US" altLang="ko-KR" dirty="0"/>
              <a:t>, </a:t>
            </a:r>
            <a:r>
              <a:rPr lang="ko-KR" altLang="en-US" dirty="0" err="1"/>
              <a:t>피어슨</a:t>
            </a:r>
            <a:r>
              <a:rPr lang="ko-KR" altLang="en-US" dirty="0"/>
              <a:t> 상관 계수</a:t>
            </a:r>
            <a:r>
              <a:rPr lang="en-US" altLang="ko-KR" dirty="0"/>
              <a:t>, </a:t>
            </a:r>
            <a:r>
              <a:rPr lang="ko-KR" altLang="en-US" dirty="0"/>
              <a:t>구조적 유사성 지수 이 </a:t>
            </a:r>
            <a:r>
              <a:rPr lang="en-US" altLang="ko-KR" dirty="0"/>
              <a:t>3</a:t>
            </a:r>
            <a:r>
              <a:rPr lang="ko-KR" altLang="en-US" dirty="0"/>
              <a:t>가지를 선정했었습니다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왜냐하면 </a:t>
            </a:r>
            <a:r>
              <a:rPr lang="ko-KR" altLang="en-US" dirty="0" err="1"/>
              <a:t>유클리디안</a:t>
            </a:r>
            <a:r>
              <a:rPr lang="ko-KR" altLang="en-US" dirty="0"/>
              <a:t> 거리는 멜 </a:t>
            </a:r>
            <a:r>
              <a:rPr lang="ko-KR" altLang="en-US" dirty="0" err="1"/>
              <a:t>스펙트로그램에서</a:t>
            </a:r>
            <a:r>
              <a:rPr lang="ko-KR" altLang="en-US" dirty="0"/>
              <a:t> 픽셀 값 간의 거리를 계산하기에 적합하고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 err="1"/>
              <a:t>피어슨</a:t>
            </a:r>
            <a:r>
              <a:rPr lang="ko-KR" altLang="en-US" dirty="0"/>
              <a:t> 상관 계수는 색상 및 밝기 분포를 비교하기에 적합하고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구조적 유사성 지수는 형태와 패턴을 고려하여 유사성을 측정하기에 적합하기 때문입니다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함정 내에서 원본 오디오와 노이즈가 섞인 오디오의 유사성을 비교할 때</a:t>
            </a:r>
            <a:r>
              <a:rPr lang="en-US" altLang="ko-KR" dirty="0"/>
              <a:t>, </a:t>
            </a:r>
            <a:r>
              <a:rPr lang="ko-KR" altLang="en-US" dirty="0"/>
              <a:t>구조적인 변화가 주요한 차이점으로 나타납니다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다른 두 평가 지표보다 구조적 유사성 지수의 가중치를 상대적으로 더 높게 부여했습니다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ED04D-3B1E-4942-B8CA-96073325649B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00736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 번째는 이미지 선정입니다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수많은 그래프 이미지들 중에서 왜 굳이 멜 </a:t>
            </a:r>
            <a:r>
              <a:rPr lang="ko-KR" altLang="en-US" dirty="0" err="1"/>
              <a:t>스펙트로그램을</a:t>
            </a:r>
            <a:r>
              <a:rPr lang="ko-KR" altLang="en-US" dirty="0"/>
              <a:t> 선택했는가 하면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우선 멜 </a:t>
            </a:r>
            <a:r>
              <a:rPr lang="ko-KR" altLang="en-US" dirty="0" err="1"/>
              <a:t>스펙트로그램은</a:t>
            </a:r>
            <a:r>
              <a:rPr lang="ko-KR" altLang="en-US" dirty="0"/>
              <a:t> 앞서 </a:t>
            </a:r>
            <a:r>
              <a:rPr lang="ko-KR" altLang="en-US" dirty="0" err="1"/>
              <a:t>말씀드렸다시피</a:t>
            </a:r>
            <a:r>
              <a:rPr lang="ko-KR" altLang="en-US" dirty="0"/>
              <a:t> 주파수에 따른 인간의 청각 특성을 고려하여 설계되었습니다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저희 프로젝트는 사람의 음성 오디오를 기반으로 진행되기 때문에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인간의 청각 시스템과 비교적 일치하므로 음성 신호 처리에 매우 유용하기에 선정하게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ED04D-3B1E-4942-B8CA-96073325649B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01805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번째는 이미지 분할입니다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노이즈의 분포를 파악하기 위해 이미지를 초 단위로 분할했습니다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나눔스퀘어OTF" panose="020B0600000101010101" pitchFamily="34" charset="-127"/>
              </a:rPr>
              <a:t>왜냐하면 초 단위의 이미지 파일들이 곧 노이즈 분포 파악을 편리하게 할 수 있다는 이점이 있기 때문입니다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나눔스퀘어OTF" panose="020B0600000101010101" pitchFamily="34" charset="-127"/>
              </a:rPr>
              <a:t>.</a:t>
            </a:r>
          </a:p>
          <a:p>
            <a:endParaRPr lang="en-US" altLang="ko-KR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나눔스퀘어OTF" panose="020B0600000101010101" pitchFamily="34" charset="-127"/>
            </a:endParaRPr>
          </a:p>
          <a:p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나눔스퀘어OTF" panose="020B0600000101010101" pitchFamily="34" charset="-127"/>
              </a:rPr>
              <a:t>==========</a:t>
            </a:r>
          </a:p>
          <a:p>
            <a:endParaRPr lang="en-US" altLang="ko-KR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나눔스퀘어OTF" panose="020B0600000101010101" pitchFamily="34" charset="-127"/>
            </a:endParaRPr>
          </a:p>
          <a:p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나눔스퀘어OTF" panose="020B0600000101010101" pitchFamily="34" charset="-127"/>
              </a:rPr>
              <a:t>Q)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나눔스퀘어OTF" panose="020B0600000101010101" pitchFamily="34" charset="-127"/>
              </a:rPr>
              <a:t>초 단위는 파일이 많이 생기지 않는가 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나눔스퀘어OTF" panose="020B0600000101010101" pitchFamily="34" charset="-127"/>
              </a:rPr>
              <a:t>?</a:t>
            </a:r>
          </a:p>
          <a:p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나눔스퀘어OTF" panose="020B0600000101010101" pitchFamily="34" charset="-127"/>
              </a:rPr>
              <a:t>A)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나눔스퀘어OTF" panose="020B0600000101010101" pitchFamily="34" charset="-127"/>
              </a:rPr>
              <a:t>근접한 이미지의 주파수가 비슷한 경우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나눔스퀘어OTF" panose="020B0600000101010101" pitchFamily="34" charset="-127"/>
              </a:rPr>
              <a:t>,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나눔스퀘어OTF" panose="020B0600000101010101" pitchFamily="34" charset="-127"/>
              </a:rPr>
              <a:t>하나의 더 큰 이미지로 통합하여 파일 수를 줄이는 방식으로 해결할 것입니다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나눔스퀘어OTF" panose="020B0600000101010101" pitchFamily="34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ED04D-3B1E-4942-B8CA-96073325649B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61356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ED04D-3B1E-4942-B8CA-96073325649B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39102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ED04D-3B1E-4942-B8CA-96073325649B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41714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>
                <a:latin typeface="+mn-ea"/>
                <a:ea typeface="+mn-ea"/>
              </a:rPr>
              <a:t>시작하기에 앞서 프로젝트의 개요에 대해서 간략히 </a:t>
            </a:r>
            <a:r>
              <a:rPr kumimoji="1" lang="ko-KR" altLang="en-US" dirty="0" err="1">
                <a:latin typeface="+mn-ea"/>
                <a:ea typeface="+mn-ea"/>
              </a:rPr>
              <a:t>설명드리겠습니다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함정 내에서 선원들이 인터폰으로 통신을 할 때</a:t>
            </a:r>
            <a:r>
              <a:rPr kumimoji="1" lang="en-US" altLang="ko-KR" dirty="0">
                <a:latin typeface="+mn-ea"/>
                <a:ea typeface="+mn-ea"/>
              </a:rPr>
              <a:t>, </a:t>
            </a:r>
            <a:r>
              <a:rPr kumimoji="1" lang="ko-KR" altLang="en-US" dirty="0">
                <a:latin typeface="+mn-ea"/>
                <a:ea typeface="+mn-ea"/>
              </a:rPr>
              <a:t>네트워크로 전송되는 음성 오디오의 에러율을 검출하는 소프트웨어 개발 프로젝트입니다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  <a:endParaRPr kumimoji="1" lang="ko-Kore-KR" altLang="en-US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ED04D-3B1E-4942-B8CA-96073325649B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6668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>
                <a:latin typeface="+mn-ea"/>
                <a:ea typeface="+mn-ea"/>
              </a:rPr>
              <a:t>문제 정의입니다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우선 함정과 잠수함에서는 효율적인 통신이 중요합니다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만약 노이즈로 인해 통신 품질이 떨어지면 정보 전달에 어려움이 생기게 됩니다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그렇게 되면 생명과 안전이 위협받을 수 있으며</a:t>
            </a:r>
            <a:r>
              <a:rPr kumimoji="1" lang="en-US" altLang="ko-KR" dirty="0">
                <a:latin typeface="+mn-ea"/>
                <a:ea typeface="+mn-ea"/>
              </a:rPr>
              <a:t>, </a:t>
            </a:r>
            <a:r>
              <a:rPr kumimoji="1" lang="ko-KR" altLang="en-US" dirty="0">
                <a:latin typeface="+mn-ea"/>
                <a:ea typeface="+mn-ea"/>
              </a:rPr>
              <a:t>크게는 심각한 사고로 이어질 수 있기에 에러율을 알아내야 합니다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  <a:endParaRPr kumimoji="1" lang="ko-Kore-KR" altLang="en-US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ED04D-3B1E-4942-B8CA-96073325649B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1514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하지만 알아낸 에러율로 대체 무엇을 할 수 있는지 의문이 들 수 있습니다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첫 번째로 에러율을 파악함으로써 문제를 식별하고 이를 해결할 수 있습니다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두 번째로 에러율의 추세를 분석하여 추후에 발생할 문제를 예측하고 예방할 수 있습니다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마지막으로 에러율을 분석하여 복원하는 등</a:t>
            </a:r>
            <a:r>
              <a:rPr kumimoji="1" lang="en-US" altLang="ko-KR" dirty="0">
                <a:latin typeface="+mn-ea"/>
                <a:ea typeface="+mn-ea"/>
              </a:rPr>
              <a:t>, </a:t>
            </a:r>
            <a:r>
              <a:rPr kumimoji="1" lang="ko-KR" altLang="en-US" dirty="0">
                <a:latin typeface="+mn-ea"/>
                <a:ea typeface="+mn-ea"/>
              </a:rPr>
              <a:t>통신 시스템의 성능을 최적화할 수 있습니다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그래서 저희 프로젝트의 </a:t>
            </a:r>
            <a:r>
              <a:rPr kumimoji="1" lang="en-US" altLang="ko-KR" dirty="0">
                <a:latin typeface="+mn-ea"/>
                <a:ea typeface="+mn-ea"/>
              </a:rPr>
              <a:t>1</a:t>
            </a:r>
            <a:r>
              <a:rPr kumimoji="1" lang="ko-KR" altLang="en-US" dirty="0">
                <a:latin typeface="+mn-ea"/>
                <a:ea typeface="+mn-ea"/>
              </a:rPr>
              <a:t>년간 최종 목표는 알아낸 에러율을 기반으로 에러율이 높은 부분을 찾아내어 노이즈를 최대한 원음</a:t>
            </a:r>
            <a:r>
              <a:rPr kumimoji="1" lang="en-US" altLang="ko-KR" dirty="0">
                <a:latin typeface="+mn-ea"/>
                <a:ea typeface="+mn-ea"/>
              </a:rPr>
              <a:t>, </a:t>
            </a:r>
            <a:r>
              <a:rPr kumimoji="1" lang="ko-KR" altLang="en-US" dirty="0">
                <a:latin typeface="+mn-ea"/>
                <a:ea typeface="+mn-ea"/>
              </a:rPr>
              <a:t>즉 원본 소리로 복원하는 것입니다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  <a:endParaRPr kumimoji="1" lang="ko-Kore-KR" altLang="en-US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ED04D-3B1E-4942-B8CA-96073325649B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83768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개발 현황입니다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우선 저희는 음성 오디오 간 에러율을 어떻게 판단할 것인지에 대해서 생각을 해보았습니다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여러 레퍼런스를 찾아본 결과</a:t>
            </a:r>
            <a:r>
              <a:rPr kumimoji="1" lang="en-US" altLang="ko-KR" dirty="0">
                <a:latin typeface="+mn-ea"/>
                <a:ea typeface="+mn-ea"/>
              </a:rPr>
              <a:t>, </a:t>
            </a:r>
            <a:r>
              <a:rPr kumimoji="1" lang="ko-KR" altLang="en-US" dirty="0">
                <a:latin typeface="+mn-ea"/>
                <a:ea typeface="+mn-ea"/>
              </a:rPr>
              <a:t>음성 오디오를 </a:t>
            </a:r>
            <a:r>
              <a:rPr kumimoji="1" lang="ko-KR" altLang="en-US" dirty="0" err="1">
                <a:latin typeface="+mn-ea"/>
                <a:ea typeface="+mn-ea"/>
              </a:rPr>
              <a:t>이미지화하여</a:t>
            </a:r>
            <a:r>
              <a:rPr kumimoji="1" lang="ko-KR" altLang="en-US" dirty="0">
                <a:latin typeface="+mn-ea"/>
                <a:ea typeface="+mn-ea"/>
              </a:rPr>
              <a:t> 비교하는 것이 가능하단 것을 알게 되었습니다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그래서 저희는 음성 오디오를 멜 </a:t>
            </a:r>
            <a:r>
              <a:rPr kumimoji="1" lang="ko-KR" altLang="en-US" dirty="0" err="1">
                <a:latin typeface="+mn-ea"/>
                <a:ea typeface="+mn-ea"/>
              </a:rPr>
              <a:t>스펙트로그램으로</a:t>
            </a:r>
            <a:r>
              <a:rPr kumimoji="1" lang="ko-KR" altLang="en-US" dirty="0">
                <a:latin typeface="+mn-ea"/>
                <a:ea typeface="+mn-ea"/>
              </a:rPr>
              <a:t> 매핑하여 이미지를 생성하고</a:t>
            </a:r>
            <a:r>
              <a:rPr kumimoji="1" lang="en-US" altLang="ko-KR" dirty="0">
                <a:latin typeface="+mn-ea"/>
                <a:ea typeface="+mn-ea"/>
              </a:rPr>
              <a:t>, </a:t>
            </a:r>
            <a:r>
              <a:rPr kumimoji="1" lang="ko-KR" altLang="en-US" dirty="0">
                <a:latin typeface="+mn-ea"/>
                <a:ea typeface="+mn-ea"/>
              </a:rPr>
              <a:t>생성된 이미지를 기반으로 유사성을 분석하는 방법을 택했습니다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여기서 멜 </a:t>
            </a:r>
            <a:r>
              <a:rPr kumimoji="1" lang="ko-KR" altLang="en-US" dirty="0" err="1">
                <a:latin typeface="+mn-ea"/>
                <a:ea typeface="+mn-ea"/>
              </a:rPr>
              <a:t>스펙트로그램이란</a:t>
            </a:r>
            <a:r>
              <a:rPr kumimoji="1" lang="ko-KR" altLang="en-US" dirty="0">
                <a:latin typeface="+mn-ea"/>
                <a:ea typeface="+mn-ea"/>
              </a:rPr>
              <a:t> 사진과 같은 그래프이며</a:t>
            </a:r>
            <a:r>
              <a:rPr kumimoji="1" lang="en-US" altLang="ko-KR" dirty="0">
                <a:latin typeface="+mn-ea"/>
                <a:ea typeface="+mn-ea"/>
              </a:rPr>
              <a:t>, </a:t>
            </a:r>
            <a:r>
              <a:rPr kumimoji="1" lang="ko-KR" altLang="en-US" dirty="0">
                <a:latin typeface="+mn-ea"/>
                <a:ea typeface="+mn-ea"/>
              </a:rPr>
              <a:t>음성 신호를 주파수와 시간에 따라 </a:t>
            </a:r>
            <a:r>
              <a:rPr kumimoji="1" lang="ko-KR" altLang="en-US" dirty="0" err="1">
                <a:latin typeface="+mn-ea"/>
                <a:ea typeface="+mn-ea"/>
              </a:rPr>
              <a:t>시각화하는</a:t>
            </a:r>
            <a:r>
              <a:rPr kumimoji="1" lang="ko-KR" altLang="en-US" dirty="0">
                <a:latin typeface="+mn-ea"/>
                <a:ea typeface="+mn-ea"/>
              </a:rPr>
              <a:t> 기술입니다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이는 멜 스케일을 사용하여 주파수를 표현하며</a:t>
            </a:r>
            <a:r>
              <a:rPr kumimoji="1" lang="en-US" altLang="ko-KR" dirty="0">
                <a:latin typeface="+mn-ea"/>
                <a:ea typeface="+mn-ea"/>
              </a:rPr>
              <a:t>, </a:t>
            </a:r>
            <a:r>
              <a:rPr kumimoji="1" lang="ko-KR" altLang="en-US" dirty="0">
                <a:latin typeface="+mn-ea"/>
                <a:ea typeface="+mn-ea"/>
              </a:rPr>
              <a:t>인간의 청각 시스템의 주파수 처리 방식을 모방한 것입니다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ED04D-3B1E-4942-B8CA-96073325649B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47988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다음은 멜 </a:t>
            </a:r>
            <a:r>
              <a:rPr kumimoji="1" lang="ko-KR" altLang="en-US" dirty="0" err="1">
                <a:latin typeface="+mn-ea"/>
                <a:ea typeface="+mn-ea"/>
              </a:rPr>
              <a:t>스펙트로그램</a:t>
            </a:r>
            <a:r>
              <a:rPr kumimoji="1" lang="ko-KR" altLang="en-US" dirty="0">
                <a:latin typeface="+mn-ea"/>
                <a:ea typeface="+mn-ea"/>
              </a:rPr>
              <a:t> 이미지의 유사성을 측정하기 위한 평가 지표에 대해서 말씀드리겠습니다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저희는 수많은 평가 지표 중 </a:t>
            </a:r>
            <a:r>
              <a:rPr kumimoji="1" lang="ko-KR" altLang="en-US" dirty="0" err="1">
                <a:latin typeface="+mn-ea"/>
                <a:ea typeface="+mn-ea"/>
              </a:rPr>
              <a:t>유클리디안</a:t>
            </a:r>
            <a:r>
              <a:rPr kumimoji="1" lang="ko-KR" altLang="en-US" dirty="0">
                <a:latin typeface="+mn-ea"/>
                <a:ea typeface="+mn-ea"/>
              </a:rPr>
              <a:t> 거리</a:t>
            </a:r>
            <a:r>
              <a:rPr kumimoji="1" lang="en-US" altLang="ko-KR" dirty="0">
                <a:latin typeface="+mn-ea"/>
                <a:ea typeface="+mn-ea"/>
              </a:rPr>
              <a:t>, </a:t>
            </a:r>
            <a:r>
              <a:rPr kumimoji="1" lang="ko-KR" altLang="en-US" dirty="0" err="1">
                <a:latin typeface="+mn-ea"/>
                <a:ea typeface="+mn-ea"/>
              </a:rPr>
              <a:t>피어슨</a:t>
            </a:r>
            <a:r>
              <a:rPr kumimoji="1" lang="ko-KR" altLang="en-US" dirty="0">
                <a:latin typeface="+mn-ea"/>
                <a:ea typeface="+mn-ea"/>
              </a:rPr>
              <a:t> 상관 계수</a:t>
            </a:r>
            <a:r>
              <a:rPr kumimoji="1" lang="en-US" altLang="ko-KR" dirty="0">
                <a:latin typeface="+mn-ea"/>
                <a:ea typeface="+mn-ea"/>
              </a:rPr>
              <a:t>, </a:t>
            </a:r>
            <a:r>
              <a:rPr kumimoji="1" lang="ko-KR" altLang="en-US" dirty="0">
                <a:latin typeface="+mn-ea"/>
                <a:ea typeface="+mn-ea"/>
              </a:rPr>
              <a:t>구조적 유사성 지수 이 </a:t>
            </a:r>
            <a:r>
              <a:rPr kumimoji="1" lang="en-US" altLang="ko-KR" dirty="0">
                <a:latin typeface="+mn-ea"/>
                <a:ea typeface="+mn-ea"/>
              </a:rPr>
              <a:t>3</a:t>
            </a:r>
            <a:r>
              <a:rPr kumimoji="1" lang="ko-KR" altLang="en-US" dirty="0">
                <a:latin typeface="+mn-ea"/>
                <a:ea typeface="+mn-ea"/>
              </a:rPr>
              <a:t>가지를 선정하였습니다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err="1">
                <a:latin typeface="+mn-ea"/>
                <a:ea typeface="+mn-ea"/>
              </a:rPr>
              <a:t>유클리디안</a:t>
            </a:r>
            <a:r>
              <a:rPr kumimoji="1" lang="ko-KR" altLang="en-US" dirty="0">
                <a:latin typeface="+mn-ea"/>
                <a:ea typeface="+mn-ea"/>
              </a:rPr>
              <a:t> 거리는 두 이미지 간의 픽셀 간 거리를 계산하고</a:t>
            </a:r>
            <a:r>
              <a:rPr kumimoji="1" lang="en-US" altLang="ko-KR" dirty="0">
                <a:latin typeface="+mn-ea"/>
                <a:ea typeface="+mn-ea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err="1">
                <a:latin typeface="+mn-ea"/>
                <a:ea typeface="+mn-ea"/>
              </a:rPr>
              <a:t>피어슨</a:t>
            </a:r>
            <a:r>
              <a:rPr kumimoji="1" lang="ko-KR" altLang="en-US" dirty="0">
                <a:latin typeface="+mn-ea"/>
                <a:ea typeface="+mn-ea"/>
              </a:rPr>
              <a:t> 상관 계수는 두 이미지 간의 선형 상관 관계를 측정하고</a:t>
            </a:r>
            <a:r>
              <a:rPr kumimoji="1" lang="en-US" altLang="ko-KR" dirty="0">
                <a:latin typeface="+mn-ea"/>
                <a:ea typeface="+mn-ea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구조적 유사성 지수는 인간 시각 체계에 기반하여 측정합니다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하지만 </a:t>
            </a:r>
            <a:r>
              <a:rPr kumimoji="1" lang="ko-KR" altLang="en-US" dirty="0" err="1">
                <a:latin typeface="+mn-ea"/>
                <a:ea typeface="+mn-ea"/>
              </a:rPr>
              <a:t>유클리디안</a:t>
            </a:r>
            <a:r>
              <a:rPr kumimoji="1" lang="ko-KR" altLang="en-US" dirty="0">
                <a:latin typeface="+mn-ea"/>
                <a:ea typeface="+mn-ea"/>
              </a:rPr>
              <a:t> 거리의 최댓값은 정해진 값이 아닙니다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그래서 임의로 저희 샘플에 맞는 값인 </a:t>
            </a:r>
            <a:r>
              <a:rPr kumimoji="1" lang="en-US" altLang="ko-KR" dirty="0">
                <a:latin typeface="+mn-ea"/>
                <a:ea typeface="+mn-ea"/>
              </a:rPr>
              <a:t>20000</a:t>
            </a:r>
            <a:r>
              <a:rPr kumimoji="1" lang="ko-KR" altLang="en-US" dirty="0">
                <a:latin typeface="+mn-ea"/>
                <a:ea typeface="+mn-ea"/>
              </a:rPr>
              <a:t>을 최댓값으로 설정하였고</a:t>
            </a:r>
            <a:r>
              <a:rPr kumimoji="1" lang="en-US" altLang="ko-KR" dirty="0">
                <a:latin typeface="+mn-ea"/>
                <a:ea typeface="+mn-ea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추후에 오디오 파일의 크기에 맞춰 동적으로 변경할 계획입니다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저희는 이러한 </a:t>
            </a:r>
            <a:r>
              <a:rPr kumimoji="1" lang="en-US" altLang="ko-KR" dirty="0">
                <a:latin typeface="+mn-ea"/>
                <a:ea typeface="+mn-ea"/>
              </a:rPr>
              <a:t>3</a:t>
            </a:r>
            <a:r>
              <a:rPr kumimoji="1" lang="ko-KR" altLang="en-US" dirty="0">
                <a:latin typeface="+mn-ea"/>
                <a:ea typeface="+mn-ea"/>
              </a:rPr>
              <a:t>가지 평가 지표를 조합하여 멜 </a:t>
            </a:r>
            <a:r>
              <a:rPr kumimoji="1" lang="ko-KR" altLang="en-US" dirty="0" err="1">
                <a:latin typeface="+mn-ea"/>
                <a:ea typeface="+mn-ea"/>
              </a:rPr>
              <a:t>스펙트로그램</a:t>
            </a:r>
            <a:r>
              <a:rPr kumimoji="1" lang="ko-KR" altLang="en-US" dirty="0">
                <a:latin typeface="+mn-ea"/>
                <a:ea typeface="+mn-ea"/>
              </a:rPr>
              <a:t> 이미지의 유사성을 측정하고 최적의 에러율을 검출할 것입니다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평가 지표 선정 기준에 대해서는 개발 이슈 파트에서 </a:t>
            </a:r>
            <a:r>
              <a:rPr kumimoji="1" lang="ko-KR" altLang="en-US" dirty="0" err="1">
                <a:latin typeface="+mn-ea"/>
                <a:ea typeface="+mn-ea"/>
              </a:rPr>
              <a:t>설명드리겠습니다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  <a:endParaRPr kumimoji="1" lang="ko-Kore-KR" altLang="en-US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ED04D-3B1E-4942-B8CA-96073325649B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57839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저희 프로젝트에서 에러율을 검출하기 위해서는 음성 오디오 샘플이 필요합니다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그래서 저희는 원본 오디오에 </a:t>
            </a:r>
            <a:r>
              <a:rPr kumimoji="1" lang="ko-KR" altLang="en-US" dirty="0" err="1">
                <a:latin typeface="+mn-ea"/>
                <a:ea typeface="+mn-ea"/>
              </a:rPr>
              <a:t>가우시안</a:t>
            </a:r>
            <a:r>
              <a:rPr kumimoji="1" lang="ko-KR" altLang="en-US" dirty="0">
                <a:latin typeface="+mn-ea"/>
                <a:ea typeface="+mn-ea"/>
              </a:rPr>
              <a:t> 노이즈를 합성하는 방식으로 노이즈 샘플을 직접 만들었습니다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여기서 </a:t>
            </a:r>
            <a:r>
              <a:rPr kumimoji="1" lang="ko-KR" altLang="en-US" dirty="0" err="1">
                <a:latin typeface="+mn-ea"/>
                <a:ea typeface="+mn-ea"/>
              </a:rPr>
              <a:t>가우시안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kumimoji="1" lang="ko-KR" altLang="en-US" dirty="0" err="1">
                <a:latin typeface="+mn-ea"/>
                <a:ea typeface="+mn-ea"/>
              </a:rPr>
              <a:t>노이즈란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kumimoji="1" lang="ko-KR" altLang="en-US" dirty="0" err="1">
                <a:latin typeface="+mn-ea"/>
                <a:ea typeface="+mn-ea"/>
              </a:rPr>
              <a:t>가우시안</a:t>
            </a:r>
            <a:r>
              <a:rPr kumimoji="1" lang="ko-KR" altLang="en-US" dirty="0">
                <a:latin typeface="+mn-ea"/>
                <a:ea typeface="+mn-ea"/>
              </a:rPr>
              <a:t> 분포를 따르는 확률적인 노이즈 형태입니다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예를 들어</a:t>
            </a:r>
            <a:r>
              <a:rPr kumimoji="1" lang="en-US" altLang="ko-KR" dirty="0">
                <a:latin typeface="+mn-ea"/>
                <a:ea typeface="+mn-ea"/>
              </a:rPr>
              <a:t>, </a:t>
            </a:r>
            <a:r>
              <a:rPr kumimoji="1" lang="ko-KR" altLang="en-US" dirty="0">
                <a:latin typeface="+mn-ea"/>
                <a:ea typeface="+mn-ea"/>
              </a:rPr>
              <a:t>깨끗한 왼쪽 사진이 원본이라면 가운데 사진과 오른쪽 사진은 각각의 표준편차로 </a:t>
            </a:r>
            <a:r>
              <a:rPr kumimoji="1" lang="ko-KR" altLang="en-US" dirty="0" err="1">
                <a:latin typeface="+mn-ea"/>
                <a:ea typeface="+mn-ea"/>
              </a:rPr>
              <a:t>가우시안</a:t>
            </a:r>
            <a:r>
              <a:rPr kumimoji="1" lang="ko-KR" altLang="en-US" dirty="0">
                <a:latin typeface="+mn-ea"/>
                <a:ea typeface="+mn-ea"/>
              </a:rPr>
              <a:t> 노이즈가 삽입된 사진들입니다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ED04D-3B1E-4942-B8CA-96073325649B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59253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다음은 원본 오디오 이미지와 노이즈가 섞인 오디오 이미지를 보여드리겠습니다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  <a:endParaRPr kumimoji="1" lang="ko-Kore-KR" altLang="en-US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ED04D-3B1E-4942-B8CA-96073325649B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21228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+mn-ea"/>
                <a:ea typeface="+mn-ea"/>
              </a:rPr>
              <a:t>이렇게 </a:t>
            </a:r>
            <a:r>
              <a:rPr kumimoji="1" lang="en-US" altLang="ko-KR" dirty="0">
                <a:latin typeface="+mn-ea"/>
                <a:ea typeface="+mn-ea"/>
              </a:rPr>
              <a:t>5</a:t>
            </a:r>
            <a:r>
              <a:rPr kumimoji="1" lang="ko-KR" altLang="en-US" dirty="0">
                <a:latin typeface="+mn-ea"/>
                <a:ea typeface="+mn-ea"/>
              </a:rPr>
              <a:t>초부터 </a:t>
            </a:r>
            <a:r>
              <a:rPr kumimoji="1" lang="en-US" altLang="ko-KR" dirty="0">
                <a:latin typeface="+mn-ea"/>
                <a:ea typeface="+mn-ea"/>
              </a:rPr>
              <a:t>7</a:t>
            </a:r>
            <a:r>
              <a:rPr kumimoji="1" lang="ko-KR" altLang="en-US" dirty="0">
                <a:latin typeface="+mn-ea"/>
                <a:ea typeface="+mn-ea"/>
              </a:rPr>
              <a:t>초</a:t>
            </a:r>
            <a:r>
              <a:rPr kumimoji="1" lang="en-US" altLang="ko-KR" dirty="0">
                <a:latin typeface="+mn-ea"/>
                <a:ea typeface="+mn-ea"/>
              </a:rPr>
              <a:t>, 10</a:t>
            </a:r>
            <a:r>
              <a:rPr kumimoji="1" lang="ko-KR" altLang="en-US" dirty="0">
                <a:latin typeface="+mn-ea"/>
                <a:ea typeface="+mn-ea"/>
              </a:rPr>
              <a:t>초부터 </a:t>
            </a:r>
            <a:r>
              <a:rPr kumimoji="1" lang="en-US" altLang="ko-KR" dirty="0">
                <a:latin typeface="+mn-ea"/>
                <a:ea typeface="+mn-ea"/>
              </a:rPr>
              <a:t>11</a:t>
            </a:r>
            <a:r>
              <a:rPr kumimoji="1" lang="ko-KR" altLang="en-US" dirty="0">
                <a:latin typeface="+mn-ea"/>
                <a:ea typeface="+mn-ea"/>
              </a:rPr>
              <a:t>초</a:t>
            </a:r>
            <a:r>
              <a:rPr kumimoji="1" lang="en-US" altLang="ko-KR" dirty="0">
                <a:latin typeface="+mn-ea"/>
                <a:ea typeface="+mn-ea"/>
              </a:rPr>
              <a:t>, 15</a:t>
            </a:r>
            <a:r>
              <a:rPr kumimoji="1" lang="ko-KR" altLang="en-US" dirty="0">
                <a:latin typeface="+mn-ea"/>
                <a:ea typeface="+mn-ea"/>
              </a:rPr>
              <a:t>초에서 </a:t>
            </a:r>
            <a:r>
              <a:rPr kumimoji="1" lang="en-US" altLang="ko-KR" dirty="0">
                <a:latin typeface="+mn-ea"/>
                <a:ea typeface="+mn-ea"/>
              </a:rPr>
              <a:t>16</a:t>
            </a:r>
            <a:r>
              <a:rPr kumimoji="1" lang="ko-KR" altLang="en-US" dirty="0">
                <a:latin typeface="+mn-ea"/>
                <a:ea typeface="+mn-ea"/>
              </a:rPr>
              <a:t>초 등 임의의 표준편차를 가진 </a:t>
            </a:r>
            <a:r>
              <a:rPr kumimoji="1" lang="ko-KR" altLang="en-US" dirty="0" err="1">
                <a:latin typeface="+mn-ea"/>
                <a:ea typeface="+mn-ea"/>
              </a:rPr>
              <a:t>가우시안</a:t>
            </a:r>
            <a:r>
              <a:rPr kumimoji="1" lang="ko-KR" altLang="en-US" dirty="0">
                <a:latin typeface="+mn-ea"/>
                <a:ea typeface="+mn-ea"/>
              </a:rPr>
              <a:t> 노이즈가 삽입된 것을 확인할 수 있습니다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  <a:endParaRPr kumimoji="1" lang="ko-Kore-KR" altLang="en-US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ED04D-3B1E-4942-B8CA-96073325649B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21935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86325" y="-617007"/>
            <a:ext cx="9263699" cy="9263662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5271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ko-Kore-KR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609776" y="-1393574"/>
            <a:ext cx="10816796" cy="1081679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5271FF"/>
              </a:solidFill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386325" y="-617007"/>
            <a:ext cx="9263699" cy="9263662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>
                <a:alphaModFix amt="18000"/>
              </a:blip>
              <a:stretch>
                <a:fillRect l="-22992" r="-22992"/>
              </a:stretch>
            </a:blipFill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38200" y="3381796"/>
            <a:ext cx="8806614" cy="3396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ko-KR" altLang="en-US" sz="6399" u="none" strike="noStrike" spc="-121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디지털화 된 오디오를 네트워크로 전송</a:t>
            </a:r>
            <a:r>
              <a:rPr lang="en-US" altLang="ko-KR" sz="6399" u="none" strike="noStrike" spc="-121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 </a:t>
            </a:r>
            <a:r>
              <a:rPr lang="ko-KR" altLang="en-US" sz="6399" u="none" strike="noStrike" spc="-121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시 </a:t>
            </a:r>
            <a:r>
              <a:rPr lang="ko-KR" altLang="en-US" sz="6399" u="none" strike="noStrike" spc="-121" dirty="0" err="1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에러율</a:t>
            </a:r>
            <a:r>
              <a:rPr lang="ko-KR" altLang="en-US" sz="6399" u="none" strike="noStrike" spc="-121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 확인 소프트웨어</a:t>
            </a:r>
            <a:endParaRPr lang="en-US" sz="6399" u="none" strike="noStrike" spc="-121" dirty="0">
              <a:solidFill>
                <a:srgbClr val="12127D"/>
              </a:solidFill>
              <a:latin typeface="TDTD평고딕" panose="020B0600000101010101" charset="-127"/>
              <a:ea typeface="TDTD평고딕" panose="020B0600000101010101" charset="-127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1333830" y="2250427"/>
            <a:ext cx="8574050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1333830" y="7277100"/>
            <a:ext cx="3542970" cy="1767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456"/>
              </a:lnSpc>
            </a:pPr>
            <a:r>
              <a:rPr lang="en-US" altLang="ko-KR" sz="2400" b="1" spc="192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1924351 </a:t>
            </a:r>
            <a:r>
              <a:rPr lang="ko-KR" altLang="en-US" sz="2400" b="1" spc="192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정성윤</a:t>
            </a:r>
            <a:endParaRPr lang="en-US" altLang="ko-KR" sz="2400" b="1" spc="192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0" lvl="0" indent="0">
              <a:lnSpc>
                <a:spcPts val="3456"/>
              </a:lnSpc>
            </a:pPr>
            <a:r>
              <a:rPr lang="en-US" altLang="ko-KR" sz="2400" b="1" spc="192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1924362 </a:t>
            </a:r>
            <a:r>
              <a:rPr lang="ko-KR" altLang="en-US" sz="2400" b="1" spc="192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박유진</a:t>
            </a:r>
            <a:endParaRPr lang="en-US" altLang="ko-KR" sz="2400" b="1" spc="192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0" lvl="0" indent="0">
              <a:lnSpc>
                <a:spcPts val="3456"/>
              </a:lnSpc>
            </a:pPr>
            <a:r>
              <a:rPr lang="en-US" altLang="ko-KR" sz="2400" b="1" spc="192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1923846 </a:t>
            </a:r>
            <a:r>
              <a:rPr lang="ko-KR" altLang="en-US" sz="2400" b="1" spc="192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강태원</a:t>
            </a:r>
            <a:endParaRPr lang="en-US" altLang="ko-KR" sz="2400" b="1" spc="192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0" lvl="0" indent="0">
              <a:lnSpc>
                <a:spcPts val="3456"/>
              </a:lnSpc>
            </a:pPr>
            <a:r>
              <a:rPr lang="en-US" altLang="ko-KR" sz="2400" b="1" spc="192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1934285 </a:t>
            </a:r>
            <a:r>
              <a:rPr lang="ko-KR" altLang="en-US" sz="2400" b="1" spc="192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전민재</a:t>
            </a:r>
            <a:endParaRPr lang="en-US" sz="2400" b="1" spc="192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52878" y="1740532"/>
            <a:ext cx="6724322" cy="260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160"/>
              </a:lnSpc>
              <a:spcBef>
                <a:spcPct val="0"/>
              </a:spcBef>
            </a:pPr>
            <a:r>
              <a:rPr lang="en-US" spc="342" dirty="0">
                <a:solidFill>
                  <a:srgbClr val="5371FF"/>
                </a:solidFill>
                <a:latin typeface="Montserrat Classic"/>
              </a:rPr>
              <a:t>Detects Error in Communication System</a:t>
            </a:r>
            <a:endParaRPr lang="en-US" sz="1800" spc="342" dirty="0">
              <a:solidFill>
                <a:srgbClr val="5371FF"/>
              </a:solidFill>
              <a:latin typeface="Montserrat Class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</p:spPr>
          <p:txBody>
            <a:bodyPr/>
            <a:lstStyle/>
            <a:p>
              <a:endParaRPr lang="ko-Kore-KR" altLang="en-US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4487426" y="9258300"/>
            <a:ext cx="3085099" cy="19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- </a:t>
            </a:r>
            <a:r>
              <a:rPr lang="en-US" altLang="ko-KR" sz="1400" spc="266" dirty="0">
                <a:solidFill>
                  <a:srgbClr val="12127D"/>
                </a:solidFill>
                <a:latin typeface="Montserrat Classic"/>
              </a:rPr>
              <a:t>10</a:t>
            </a: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 -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772AC4-EB19-7677-8B89-8664CCC157E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b="24991"/>
          <a:stretch/>
        </p:blipFill>
        <p:spPr>
          <a:xfrm>
            <a:off x="5274923" y="3431961"/>
            <a:ext cx="10800000" cy="21602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E50652E-C74F-3DDF-0CFC-B9C7FCA839C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t="72183"/>
          <a:stretch/>
        </p:blipFill>
        <p:spPr>
          <a:xfrm>
            <a:off x="5274923" y="7579556"/>
            <a:ext cx="10800000" cy="801133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3361FEB8-02B8-A0A2-0057-43A31E5AB288}"/>
              </a:ext>
            </a:extLst>
          </p:cNvPr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753452E-33C5-6E5D-C87A-74D72A25E82C}"/>
                </a:ext>
              </a:extLst>
            </p:cNvPr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476D0AF9-1988-B01B-A01A-12195C1A30DD}"/>
                </a:ext>
              </a:extLst>
            </p:cNvPr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">
            <a:extLst>
              <a:ext uri="{FF2B5EF4-FFF2-40B4-BE49-F238E27FC236}">
                <a16:creationId xmlns:a16="http://schemas.microsoft.com/office/drawing/2014/main" id="{CB951E13-8276-D541-7A75-A522254508B0}"/>
              </a:ext>
            </a:extLst>
          </p:cNvPr>
          <p:cNvGrpSpPr/>
          <p:nvPr/>
        </p:nvGrpSpPr>
        <p:grpSpPr>
          <a:xfrm rot="-10800000">
            <a:off x="-3" y="0"/>
            <a:ext cx="2841793" cy="10287000"/>
            <a:chOff x="0" y="0"/>
            <a:chExt cx="961876" cy="2709333"/>
          </a:xfrm>
        </p:grpSpPr>
        <p:sp>
          <p:nvSpPr>
            <p:cNvPr id="22" name="Freeform 3">
              <a:extLst>
                <a:ext uri="{FF2B5EF4-FFF2-40B4-BE49-F238E27FC236}">
                  <a16:creationId xmlns:a16="http://schemas.microsoft.com/office/drawing/2014/main" id="{35B4F70A-2A83-FD6F-C1E2-CC102B2B7A78}"/>
                </a:ext>
              </a:extLst>
            </p:cNvPr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3" name="TextBox 4">
              <a:extLst>
                <a:ext uri="{FF2B5EF4-FFF2-40B4-BE49-F238E27FC236}">
                  <a16:creationId xmlns:a16="http://schemas.microsoft.com/office/drawing/2014/main" id="{EFDBFF06-5C80-2730-5F30-677BB080AD93}"/>
                </a:ext>
              </a:extLst>
            </p:cNvPr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6A5D336-3BE7-57DE-BC49-4CBA424F2C52}"/>
              </a:ext>
            </a:extLst>
          </p:cNvPr>
          <p:cNvGrpSpPr/>
          <p:nvPr/>
        </p:nvGrpSpPr>
        <p:grpSpPr>
          <a:xfrm>
            <a:off x="381000" y="3549600"/>
            <a:ext cx="3257588" cy="830291"/>
            <a:chOff x="381000" y="2417008"/>
            <a:chExt cx="3257588" cy="830291"/>
          </a:xfrm>
        </p:grpSpPr>
        <p:grpSp>
          <p:nvGrpSpPr>
            <p:cNvPr id="27" name="Group 6">
              <a:extLst>
                <a:ext uri="{FF2B5EF4-FFF2-40B4-BE49-F238E27FC236}">
                  <a16:creationId xmlns:a16="http://schemas.microsoft.com/office/drawing/2014/main" id="{D0C1557A-5B35-3BAF-8CE5-51306D8F5C6F}"/>
                </a:ext>
              </a:extLst>
            </p:cNvPr>
            <p:cNvGrpSpPr/>
            <p:nvPr/>
          </p:nvGrpSpPr>
          <p:grpSpPr>
            <a:xfrm>
              <a:off x="381000" y="2417008"/>
              <a:ext cx="3257588" cy="830291"/>
              <a:chOff x="0" y="0"/>
              <a:chExt cx="857965" cy="218677"/>
            </a:xfrm>
          </p:grpSpPr>
          <p:sp>
            <p:nvSpPr>
              <p:cNvPr id="39" name="Freeform 7">
                <a:extLst>
                  <a:ext uri="{FF2B5EF4-FFF2-40B4-BE49-F238E27FC236}">
                    <a16:creationId xmlns:a16="http://schemas.microsoft.com/office/drawing/2014/main" id="{5E92BF28-9FA7-99B6-E74D-2674B3238B32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40" name="TextBox 8">
                <a:extLst>
                  <a:ext uri="{FF2B5EF4-FFF2-40B4-BE49-F238E27FC236}">
                    <a16:creationId xmlns:a16="http://schemas.microsoft.com/office/drawing/2014/main" id="{AC984BD7-E33B-B8E3-3061-D5C5F7EC7D4A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30" name="TextBox 12">
              <a:extLst>
                <a:ext uri="{FF2B5EF4-FFF2-40B4-BE49-F238E27FC236}">
                  <a16:creationId xmlns:a16="http://schemas.microsoft.com/office/drawing/2014/main" id="{7815358D-8973-C38D-C3DA-5805FC2736D9}"/>
                </a:ext>
              </a:extLst>
            </p:cNvPr>
            <p:cNvSpPr txBox="1"/>
            <p:nvPr/>
          </p:nvSpPr>
          <p:spPr>
            <a:xfrm>
              <a:off x="814355" y="2689279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dirty="0">
                  <a:solidFill>
                    <a:srgbClr val="5371FF"/>
                  </a:solidFill>
                  <a:ea typeface="TDTD평고딕"/>
                </a:rPr>
                <a:t>개발 현황</a:t>
              </a:r>
              <a:endParaRPr lang="en-US" sz="1800" dirty="0">
                <a:solidFill>
                  <a:srgbClr val="5371FF"/>
                </a:solidFill>
                <a:ea typeface="TDTD평고딕"/>
              </a:endParaRPr>
            </a:p>
          </p:txBody>
        </p:sp>
        <p:grpSp>
          <p:nvGrpSpPr>
            <p:cNvPr id="33" name="Group 23">
              <a:extLst>
                <a:ext uri="{FF2B5EF4-FFF2-40B4-BE49-F238E27FC236}">
                  <a16:creationId xmlns:a16="http://schemas.microsoft.com/office/drawing/2014/main" id="{52B94FEA-A8A3-8135-7418-B59965F5C631}"/>
                </a:ext>
              </a:extLst>
            </p:cNvPr>
            <p:cNvGrpSpPr/>
            <p:nvPr/>
          </p:nvGrpSpPr>
          <p:grpSpPr>
            <a:xfrm>
              <a:off x="2438400" y="2745255"/>
              <a:ext cx="173797" cy="173797"/>
              <a:chOff x="0" y="0"/>
              <a:chExt cx="6350000" cy="6350000"/>
            </a:xfrm>
          </p:grpSpPr>
          <p:sp>
            <p:nvSpPr>
              <p:cNvPr id="35" name="Freeform 24">
                <a:extLst>
                  <a:ext uri="{FF2B5EF4-FFF2-40B4-BE49-F238E27FC236}">
                    <a16:creationId xmlns:a16="http://schemas.microsoft.com/office/drawing/2014/main" id="{9105DD88-ADB7-AF71-8178-43A6F40172A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0AE7DD37-572C-8E63-E3A4-94D3093343EE}"/>
              </a:ext>
            </a:extLst>
          </p:cNvPr>
          <p:cNvGrpSpPr/>
          <p:nvPr/>
        </p:nvGrpSpPr>
        <p:grpSpPr>
          <a:xfrm>
            <a:off x="381000" y="4678781"/>
            <a:ext cx="3257588" cy="830291"/>
            <a:chOff x="809043" y="4678781"/>
            <a:chExt cx="3257588" cy="830291"/>
          </a:xfrm>
        </p:grpSpPr>
        <p:grpSp>
          <p:nvGrpSpPr>
            <p:cNvPr id="42" name="Group 14">
              <a:extLst>
                <a:ext uri="{FF2B5EF4-FFF2-40B4-BE49-F238E27FC236}">
                  <a16:creationId xmlns:a16="http://schemas.microsoft.com/office/drawing/2014/main" id="{F072CAC2-1BD3-05EF-B13F-207F4470D46B}"/>
                </a:ext>
              </a:extLst>
            </p:cNvPr>
            <p:cNvGrpSpPr/>
            <p:nvPr/>
          </p:nvGrpSpPr>
          <p:grpSpPr>
            <a:xfrm>
              <a:off x="809043" y="4678781"/>
              <a:ext cx="3257588" cy="830291"/>
              <a:chOff x="0" y="0"/>
              <a:chExt cx="857965" cy="218677"/>
            </a:xfrm>
          </p:grpSpPr>
          <p:sp>
            <p:nvSpPr>
              <p:cNvPr id="44" name="Freeform 15">
                <a:extLst>
                  <a:ext uri="{FF2B5EF4-FFF2-40B4-BE49-F238E27FC236}">
                    <a16:creationId xmlns:a16="http://schemas.microsoft.com/office/drawing/2014/main" id="{D5B404F9-390C-D822-B6A0-AB493C85AD48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45" name="TextBox 16">
                <a:extLst>
                  <a:ext uri="{FF2B5EF4-FFF2-40B4-BE49-F238E27FC236}">
                    <a16:creationId xmlns:a16="http://schemas.microsoft.com/office/drawing/2014/main" id="{63CDD329-08C6-8053-4B56-0333D987E300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43" name="TextBox 25">
              <a:extLst>
                <a:ext uri="{FF2B5EF4-FFF2-40B4-BE49-F238E27FC236}">
                  <a16:creationId xmlns:a16="http://schemas.microsoft.com/office/drawing/2014/main" id="{B9EE744D-7DDD-65CB-BB6C-C278709E65D8}"/>
                </a:ext>
              </a:extLst>
            </p:cNvPr>
            <p:cNvSpPr txBox="1"/>
            <p:nvPr/>
          </p:nvSpPr>
          <p:spPr>
            <a:xfrm>
              <a:off x="1242398" y="4968735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개발 이슈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0BEEA5D-0F34-5AA2-178B-7994FE1EDCC0}"/>
              </a:ext>
            </a:extLst>
          </p:cNvPr>
          <p:cNvGrpSpPr/>
          <p:nvPr/>
        </p:nvGrpSpPr>
        <p:grpSpPr>
          <a:xfrm>
            <a:off x="381000" y="5809667"/>
            <a:ext cx="3257588" cy="830291"/>
            <a:chOff x="809043" y="5809667"/>
            <a:chExt cx="3257588" cy="830291"/>
          </a:xfrm>
        </p:grpSpPr>
        <p:grpSp>
          <p:nvGrpSpPr>
            <p:cNvPr id="47" name="Group 17">
              <a:extLst>
                <a:ext uri="{FF2B5EF4-FFF2-40B4-BE49-F238E27FC236}">
                  <a16:creationId xmlns:a16="http://schemas.microsoft.com/office/drawing/2014/main" id="{79A1A752-C383-4520-7B8A-507153AC9BBB}"/>
                </a:ext>
              </a:extLst>
            </p:cNvPr>
            <p:cNvGrpSpPr/>
            <p:nvPr/>
          </p:nvGrpSpPr>
          <p:grpSpPr>
            <a:xfrm>
              <a:off x="809043" y="5809667"/>
              <a:ext cx="3257588" cy="830291"/>
              <a:chOff x="0" y="0"/>
              <a:chExt cx="857965" cy="218677"/>
            </a:xfrm>
          </p:grpSpPr>
          <p:sp>
            <p:nvSpPr>
              <p:cNvPr id="49" name="Freeform 18">
                <a:extLst>
                  <a:ext uri="{FF2B5EF4-FFF2-40B4-BE49-F238E27FC236}">
                    <a16:creationId xmlns:a16="http://schemas.microsoft.com/office/drawing/2014/main" id="{236DA2B7-1266-6EF4-F14D-DF8F0C416A5D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50" name="TextBox 19">
                <a:extLst>
                  <a:ext uri="{FF2B5EF4-FFF2-40B4-BE49-F238E27FC236}">
                    <a16:creationId xmlns:a16="http://schemas.microsoft.com/office/drawing/2014/main" id="{84A81982-2876-B7ED-5314-32FB10C95E30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48" name="TextBox 26">
              <a:extLst>
                <a:ext uri="{FF2B5EF4-FFF2-40B4-BE49-F238E27FC236}">
                  <a16:creationId xmlns:a16="http://schemas.microsoft.com/office/drawing/2014/main" id="{9311AEC6-20E4-E6BC-2688-6D4E417E2CFA}"/>
                </a:ext>
              </a:extLst>
            </p:cNvPr>
            <p:cNvSpPr txBox="1"/>
            <p:nvPr/>
          </p:nvSpPr>
          <p:spPr>
            <a:xfrm>
              <a:off x="1242398" y="6099621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향후 계획</a:t>
              </a:r>
              <a:endParaRPr lang="en-US" altLang="ko-KR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sp>
        <p:nvSpPr>
          <p:cNvPr id="51" name="TextBox 29">
            <a:extLst>
              <a:ext uri="{FF2B5EF4-FFF2-40B4-BE49-F238E27FC236}">
                <a16:creationId xmlns:a16="http://schemas.microsoft.com/office/drawing/2014/main" id="{6AF76290-6F2E-F130-BE9E-0ED5797C79CE}"/>
              </a:ext>
            </a:extLst>
          </p:cNvPr>
          <p:cNvSpPr txBox="1"/>
          <p:nvPr/>
        </p:nvSpPr>
        <p:spPr>
          <a:xfrm>
            <a:off x="493942" y="789849"/>
            <a:ext cx="1946101" cy="85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Detects Error in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Communication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System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9EE89CC-B1BB-2252-7133-40810402AB8E}"/>
              </a:ext>
            </a:extLst>
          </p:cNvPr>
          <p:cNvGrpSpPr/>
          <p:nvPr/>
        </p:nvGrpSpPr>
        <p:grpSpPr>
          <a:xfrm>
            <a:off x="381000" y="2415600"/>
            <a:ext cx="3257588" cy="830291"/>
            <a:chOff x="809043" y="3547894"/>
            <a:chExt cx="3257588" cy="830291"/>
          </a:xfrm>
        </p:grpSpPr>
        <p:grpSp>
          <p:nvGrpSpPr>
            <p:cNvPr id="53" name="Group 9">
              <a:extLst>
                <a:ext uri="{FF2B5EF4-FFF2-40B4-BE49-F238E27FC236}">
                  <a16:creationId xmlns:a16="http://schemas.microsoft.com/office/drawing/2014/main" id="{01652A2F-89DD-E0D6-E8CA-9AF1AD6D54CE}"/>
                </a:ext>
              </a:extLst>
            </p:cNvPr>
            <p:cNvGrpSpPr/>
            <p:nvPr/>
          </p:nvGrpSpPr>
          <p:grpSpPr>
            <a:xfrm>
              <a:off x="809043" y="3547894"/>
              <a:ext cx="3257588" cy="830291"/>
              <a:chOff x="0" y="0"/>
              <a:chExt cx="857965" cy="218677"/>
            </a:xfrm>
          </p:grpSpPr>
          <p:sp>
            <p:nvSpPr>
              <p:cNvPr id="55" name="Freeform 10">
                <a:extLst>
                  <a:ext uri="{FF2B5EF4-FFF2-40B4-BE49-F238E27FC236}">
                    <a16:creationId xmlns:a16="http://schemas.microsoft.com/office/drawing/2014/main" id="{76E9F810-86FC-2461-240E-BA238A4EE07D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56" name="TextBox 11">
                <a:extLst>
                  <a:ext uri="{FF2B5EF4-FFF2-40B4-BE49-F238E27FC236}">
                    <a16:creationId xmlns:a16="http://schemas.microsoft.com/office/drawing/2014/main" id="{FBD632C2-8043-A485-9309-87C0352083AB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54" name="TextBox 13">
              <a:extLst>
                <a:ext uri="{FF2B5EF4-FFF2-40B4-BE49-F238E27FC236}">
                  <a16:creationId xmlns:a16="http://schemas.microsoft.com/office/drawing/2014/main" id="{402606D1-BFB1-D0A0-BDBD-7BD147F5EAC3}"/>
                </a:ext>
              </a:extLst>
            </p:cNvPr>
            <p:cNvSpPr txBox="1"/>
            <p:nvPr/>
          </p:nvSpPr>
          <p:spPr>
            <a:xfrm>
              <a:off x="1242398" y="3831056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문제 정의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sp>
        <p:nvSpPr>
          <p:cNvPr id="2" name="AutoShape 31">
            <a:extLst>
              <a:ext uri="{FF2B5EF4-FFF2-40B4-BE49-F238E27FC236}">
                <a16:creationId xmlns:a16="http://schemas.microsoft.com/office/drawing/2014/main" id="{A8435889-16B2-330D-F610-4762975473FB}"/>
              </a:ext>
            </a:extLst>
          </p:cNvPr>
          <p:cNvSpPr/>
          <p:nvPr/>
        </p:nvSpPr>
        <p:spPr>
          <a:xfrm flipV="1">
            <a:off x="3638588" y="8962478"/>
            <a:ext cx="13943463" cy="1967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3" name="TextBox 30">
            <a:extLst>
              <a:ext uri="{FF2B5EF4-FFF2-40B4-BE49-F238E27FC236}">
                <a16:creationId xmlns:a16="http://schemas.microsoft.com/office/drawing/2014/main" id="{0CD431AA-A6CD-7E4F-EDDC-5170DD4FBC44}"/>
              </a:ext>
            </a:extLst>
          </p:cNvPr>
          <p:cNvSpPr txBox="1"/>
          <p:nvPr/>
        </p:nvSpPr>
        <p:spPr>
          <a:xfrm>
            <a:off x="4038600" y="2306877"/>
            <a:ext cx="914400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ko-KR" altLang="en-US" sz="3600" u="none" strike="noStrike" spc="-45" dirty="0">
                <a:solidFill>
                  <a:srgbClr val="12127D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평가 지표 및 유사도 결과값</a:t>
            </a:r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09796F3C-9527-8736-8E85-4E54AE5FCD8D}"/>
              </a:ext>
            </a:extLst>
          </p:cNvPr>
          <p:cNvSpPr txBox="1"/>
          <p:nvPr/>
        </p:nvSpPr>
        <p:spPr>
          <a:xfrm>
            <a:off x="3971598" y="1079790"/>
            <a:ext cx="8222728" cy="649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ko-KR" altLang="en-US" sz="4800" dirty="0">
                <a:solidFill>
                  <a:srgbClr val="12127D"/>
                </a:solidFill>
                <a:ea typeface="TDTD평고딕"/>
              </a:rPr>
              <a:t>개발 현황</a:t>
            </a:r>
            <a:endParaRPr lang="en-US" sz="4800" dirty="0">
              <a:solidFill>
                <a:srgbClr val="12127D"/>
              </a:solidFill>
              <a:ea typeface="TDTD평고딕"/>
            </a:endParaRPr>
          </a:p>
        </p:txBody>
      </p:sp>
      <p:pic>
        <p:nvPicPr>
          <p:cNvPr id="20" name="그래픽 19" descr="갈매기형 화살표 단색으로 채워진">
            <a:extLst>
              <a:ext uri="{FF2B5EF4-FFF2-40B4-BE49-F238E27FC236}">
                <a16:creationId xmlns:a16="http://schemas.microsoft.com/office/drawing/2014/main" id="{BD9C8E46-6C88-A83B-B984-FFD4E06A82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0058400" y="5951228"/>
            <a:ext cx="1302281" cy="130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12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8"/>
          <p:cNvSpPr txBox="1"/>
          <p:nvPr/>
        </p:nvSpPr>
        <p:spPr>
          <a:xfrm>
            <a:off x="14487426" y="9258300"/>
            <a:ext cx="3085099" cy="19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- </a:t>
            </a:r>
            <a:r>
              <a:rPr lang="en-US" altLang="ko-KR" sz="1400" spc="266" dirty="0">
                <a:solidFill>
                  <a:srgbClr val="12127D"/>
                </a:solidFill>
                <a:latin typeface="Montserrat Classic"/>
              </a:rPr>
              <a:t>11</a:t>
            </a: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 -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B609E94F-25F7-70D1-A299-585307904696}"/>
              </a:ext>
            </a:extLst>
          </p:cNvPr>
          <p:cNvGrpSpPr/>
          <p:nvPr/>
        </p:nvGrpSpPr>
        <p:grpSpPr>
          <a:xfrm>
            <a:off x="4648200" y="3463785"/>
            <a:ext cx="6370513" cy="1150780"/>
            <a:chOff x="5229126" y="3463785"/>
            <a:chExt cx="6370513" cy="115078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380E64A-EB75-FA7C-A026-557878D688EA}"/>
                </a:ext>
              </a:extLst>
            </p:cNvPr>
            <p:cNvSpPr txBox="1"/>
            <p:nvPr/>
          </p:nvSpPr>
          <p:spPr>
            <a:xfrm>
              <a:off x="6001535" y="3467100"/>
              <a:ext cx="37140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Malgun Gothic Semilight" panose="020B0502040204020203" pitchFamily="50" charset="-127"/>
                </a:rPr>
                <a:t>가중치 초기화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9C896C6-2972-BA78-2F9C-0D74283D4BC4}"/>
                </a:ext>
              </a:extLst>
            </p:cNvPr>
            <p:cNvSpPr txBox="1"/>
            <p:nvPr/>
          </p:nvSpPr>
          <p:spPr>
            <a:xfrm>
              <a:off x="6001535" y="4152900"/>
              <a:ext cx="55981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초기 가중치를 </a:t>
              </a:r>
              <a:r>
                <a:rPr lang="en-US" altLang="ko-KR" sz="240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0.5</a:t>
              </a:r>
              <a:r>
                <a:rPr lang="ko-KR" altLang="en-US" sz="240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로 설정</a:t>
              </a:r>
              <a:endPara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pic>
          <p:nvPicPr>
            <p:cNvPr id="39" name="그래픽 38" descr="배지 1 단색으로 채워진">
              <a:extLst>
                <a:ext uri="{FF2B5EF4-FFF2-40B4-BE49-F238E27FC236}">
                  <a16:creationId xmlns:a16="http://schemas.microsoft.com/office/drawing/2014/main" id="{8FA26AD0-2777-6343-F402-38AFE5153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29126" y="3463785"/>
              <a:ext cx="612000" cy="612000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D140D2B-51CD-4D6D-5EA5-E5A631BA4250}"/>
              </a:ext>
            </a:extLst>
          </p:cNvPr>
          <p:cNvGrpSpPr/>
          <p:nvPr/>
        </p:nvGrpSpPr>
        <p:grpSpPr>
          <a:xfrm>
            <a:off x="4648200" y="4861292"/>
            <a:ext cx="6370513" cy="1863537"/>
            <a:chOff x="5229126" y="4794361"/>
            <a:chExt cx="6370513" cy="186353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F20A7D-719C-9D4F-834A-569F64D1F856}"/>
                </a:ext>
              </a:extLst>
            </p:cNvPr>
            <p:cNvSpPr txBox="1"/>
            <p:nvPr/>
          </p:nvSpPr>
          <p:spPr>
            <a:xfrm>
              <a:off x="6001535" y="4796594"/>
              <a:ext cx="37140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Malgun Gothic Semilight" panose="020B0502040204020203" pitchFamily="50" charset="-127"/>
                </a:rPr>
                <a:t>유사도 검사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662D9FF-82B5-712F-241B-59B414776405}"/>
                </a:ext>
              </a:extLst>
            </p:cNvPr>
            <p:cNvSpPr txBox="1"/>
            <p:nvPr/>
          </p:nvSpPr>
          <p:spPr>
            <a:xfrm>
              <a:off x="6001535" y="5457569"/>
              <a:ext cx="559810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유사도가 </a:t>
              </a:r>
              <a:r>
                <a:rPr lang="en-US" altLang="ko-KR" sz="240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100%</a:t>
              </a:r>
              <a:r>
                <a:rPr lang="ko-KR" altLang="en-US" sz="240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보다 </a:t>
              </a:r>
              <a:r>
                <a:rPr lang="ko-KR" altLang="en-US" sz="2400" i="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작은지</a:t>
              </a:r>
              <a:r>
                <a:rPr lang="ko-KR" altLang="en-US" sz="240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확인하고</a:t>
              </a:r>
              <a:r>
                <a:rPr lang="en-US" altLang="ko-KR" sz="240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</a:t>
              </a:r>
            </a:p>
            <a:p>
              <a:r>
                <a:rPr lang="ko-KR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만약</a:t>
              </a:r>
              <a:r>
                <a:rPr lang="en-US" altLang="ko-K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lang="ko-KR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유사도가 </a:t>
              </a:r>
              <a:r>
                <a:rPr lang="en-US" altLang="ko-K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100%</a:t>
              </a:r>
              <a:r>
                <a:rPr lang="ko-KR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보다 작다면</a:t>
              </a:r>
              <a:endPara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r>
                <a:rPr lang="ko-KR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아래 단계를 수행</a:t>
              </a:r>
            </a:p>
          </p:txBody>
        </p:sp>
        <p:pic>
          <p:nvPicPr>
            <p:cNvPr id="46" name="그래픽 45" descr="배지 단색으로 채워진">
              <a:extLst>
                <a:ext uri="{FF2B5EF4-FFF2-40B4-BE49-F238E27FC236}">
                  <a16:creationId xmlns:a16="http://schemas.microsoft.com/office/drawing/2014/main" id="{0214CA42-C120-1E97-F136-FC7147000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229126" y="4794361"/>
              <a:ext cx="612000" cy="612000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307EC3B-0B53-D084-54A7-4179C5A50137}"/>
              </a:ext>
            </a:extLst>
          </p:cNvPr>
          <p:cNvGrpSpPr/>
          <p:nvPr/>
        </p:nvGrpSpPr>
        <p:grpSpPr>
          <a:xfrm>
            <a:off x="4648200" y="6844725"/>
            <a:ext cx="6370513" cy="1491972"/>
            <a:chOff x="5229126" y="6169784"/>
            <a:chExt cx="6370513" cy="149197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53A52A9-1398-043B-DDC9-B9780DE5032D}"/>
                </a:ext>
              </a:extLst>
            </p:cNvPr>
            <p:cNvSpPr txBox="1"/>
            <p:nvPr/>
          </p:nvSpPr>
          <p:spPr>
            <a:xfrm>
              <a:off x="6001535" y="6169784"/>
              <a:ext cx="37140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Malgun Gothic Semilight" panose="020B0502040204020203" pitchFamily="50" charset="-127"/>
                </a:rPr>
                <a:t>가중치 조정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0BA0DB8-7CE7-2AF9-18B6-687C2463B985}"/>
                </a:ext>
              </a:extLst>
            </p:cNvPr>
            <p:cNvSpPr txBox="1"/>
            <p:nvPr/>
          </p:nvSpPr>
          <p:spPr>
            <a:xfrm>
              <a:off x="6001535" y="6830759"/>
              <a:ext cx="559810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유사도에 따라 가중치를 조정하고</a:t>
              </a:r>
              <a:r>
                <a:rPr lang="en-US" altLang="ko-KR" sz="240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</a:t>
              </a:r>
            </a:p>
            <a:p>
              <a:r>
                <a:rPr lang="ko-KR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두 샘플이 덜 유사할수록 가중치를 높임</a:t>
              </a:r>
            </a:p>
          </p:txBody>
        </p:sp>
        <p:pic>
          <p:nvPicPr>
            <p:cNvPr id="49" name="그래픽 48" descr="배지 3 단색으로 채워진">
              <a:extLst>
                <a:ext uri="{FF2B5EF4-FFF2-40B4-BE49-F238E27FC236}">
                  <a16:creationId xmlns:a16="http://schemas.microsoft.com/office/drawing/2014/main" id="{86ED7AF9-9B17-4415-113A-FEA04A3D9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5229126" y="6170528"/>
              <a:ext cx="612000" cy="612000"/>
            </a:xfrm>
            <a:prstGeom prst="rect">
              <a:avLst/>
            </a:prstGeom>
          </p:spPr>
        </p:pic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id="{CCCEDB9A-CDA7-7B42-9070-93B87DFD24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29682" y="3410094"/>
            <a:ext cx="6515318" cy="4886489"/>
          </a:xfrm>
          <a:prstGeom prst="rect">
            <a:avLst/>
          </a:prstGeom>
        </p:spPr>
      </p:pic>
      <p:grpSp>
        <p:nvGrpSpPr>
          <p:cNvPr id="12" name="Group 2">
            <a:extLst>
              <a:ext uri="{FF2B5EF4-FFF2-40B4-BE49-F238E27FC236}">
                <a16:creationId xmlns:a16="http://schemas.microsoft.com/office/drawing/2014/main" id="{26D76A15-145C-61FD-F2E6-F062D1789016}"/>
              </a:ext>
            </a:extLst>
          </p:cNvPr>
          <p:cNvGrpSpPr/>
          <p:nvPr/>
        </p:nvGrpSpPr>
        <p:grpSpPr>
          <a:xfrm rot="-10800000">
            <a:off x="-3" y="0"/>
            <a:ext cx="2841793" cy="10287000"/>
            <a:chOff x="0" y="0"/>
            <a:chExt cx="961876" cy="2709333"/>
          </a:xfrm>
        </p:grpSpPr>
        <p:sp>
          <p:nvSpPr>
            <p:cNvPr id="20" name="Freeform 3">
              <a:extLst>
                <a:ext uri="{FF2B5EF4-FFF2-40B4-BE49-F238E27FC236}">
                  <a16:creationId xmlns:a16="http://schemas.microsoft.com/office/drawing/2014/main" id="{C4AD7CC7-F04D-3C8C-5E5F-4B01B5A1A618}"/>
                </a:ext>
              </a:extLst>
            </p:cNvPr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6883F0B5-AFA2-1AB4-9D35-2D3A9381F96E}"/>
                </a:ext>
              </a:extLst>
            </p:cNvPr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4A5DBBC-3DCE-1207-B5A1-DC9E3397B21D}"/>
              </a:ext>
            </a:extLst>
          </p:cNvPr>
          <p:cNvGrpSpPr/>
          <p:nvPr/>
        </p:nvGrpSpPr>
        <p:grpSpPr>
          <a:xfrm>
            <a:off x="381000" y="3549600"/>
            <a:ext cx="3257588" cy="830291"/>
            <a:chOff x="381000" y="2417008"/>
            <a:chExt cx="3257588" cy="830291"/>
          </a:xfrm>
        </p:grpSpPr>
        <p:grpSp>
          <p:nvGrpSpPr>
            <p:cNvPr id="23" name="Group 6">
              <a:extLst>
                <a:ext uri="{FF2B5EF4-FFF2-40B4-BE49-F238E27FC236}">
                  <a16:creationId xmlns:a16="http://schemas.microsoft.com/office/drawing/2014/main" id="{ADBC4B81-10BC-703E-08FF-EFBEDBADE55C}"/>
                </a:ext>
              </a:extLst>
            </p:cNvPr>
            <p:cNvGrpSpPr/>
            <p:nvPr/>
          </p:nvGrpSpPr>
          <p:grpSpPr>
            <a:xfrm>
              <a:off x="381000" y="2417008"/>
              <a:ext cx="3257588" cy="830291"/>
              <a:chOff x="0" y="0"/>
              <a:chExt cx="857965" cy="218677"/>
            </a:xfrm>
          </p:grpSpPr>
          <p:sp>
            <p:nvSpPr>
              <p:cNvPr id="38" name="Freeform 7">
                <a:extLst>
                  <a:ext uri="{FF2B5EF4-FFF2-40B4-BE49-F238E27FC236}">
                    <a16:creationId xmlns:a16="http://schemas.microsoft.com/office/drawing/2014/main" id="{E95CBE74-E657-5E0E-7131-A41EAF2706CC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41" name="TextBox 8">
                <a:extLst>
                  <a:ext uri="{FF2B5EF4-FFF2-40B4-BE49-F238E27FC236}">
                    <a16:creationId xmlns:a16="http://schemas.microsoft.com/office/drawing/2014/main" id="{34EA2E8F-ADB0-728C-3DC9-710A22D9551A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27" name="TextBox 12">
              <a:extLst>
                <a:ext uri="{FF2B5EF4-FFF2-40B4-BE49-F238E27FC236}">
                  <a16:creationId xmlns:a16="http://schemas.microsoft.com/office/drawing/2014/main" id="{A7124030-791B-E302-4AE7-ACA262B7B1E2}"/>
                </a:ext>
              </a:extLst>
            </p:cNvPr>
            <p:cNvSpPr txBox="1"/>
            <p:nvPr/>
          </p:nvSpPr>
          <p:spPr>
            <a:xfrm>
              <a:off x="814355" y="2689279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dirty="0">
                  <a:solidFill>
                    <a:srgbClr val="5371FF"/>
                  </a:solidFill>
                  <a:ea typeface="TDTD평고딕"/>
                </a:rPr>
                <a:t>개발 현황</a:t>
              </a:r>
              <a:endParaRPr lang="en-US" sz="1800" dirty="0">
                <a:solidFill>
                  <a:srgbClr val="5371FF"/>
                </a:solidFill>
                <a:ea typeface="TDTD평고딕"/>
              </a:endParaRPr>
            </a:p>
          </p:txBody>
        </p:sp>
        <p:grpSp>
          <p:nvGrpSpPr>
            <p:cNvPr id="33" name="Group 23">
              <a:extLst>
                <a:ext uri="{FF2B5EF4-FFF2-40B4-BE49-F238E27FC236}">
                  <a16:creationId xmlns:a16="http://schemas.microsoft.com/office/drawing/2014/main" id="{A4FD6567-3EE6-5F8C-5E49-C1432FC0BF29}"/>
                </a:ext>
              </a:extLst>
            </p:cNvPr>
            <p:cNvGrpSpPr/>
            <p:nvPr/>
          </p:nvGrpSpPr>
          <p:grpSpPr>
            <a:xfrm>
              <a:off x="2438400" y="2745255"/>
              <a:ext cx="173797" cy="173797"/>
              <a:chOff x="0" y="0"/>
              <a:chExt cx="6350000" cy="6350000"/>
            </a:xfrm>
          </p:grpSpPr>
          <p:sp>
            <p:nvSpPr>
              <p:cNvPr id="35" name="Freeform 24">
                <a:extLst>
                  <a:ext uri="{FF2B5EF4-FFF2-40B4-BE49-F238E27FC236}">
                    <a16:creationId xmlns:a16="http://schemas.microsoft.com/office/drawing/2014/main" id="{BD5EEFDB-2439-0570-2810-3A79B1BA9EC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</p:grp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DFA0FF8-7799-E420-B47D-248ACA8847F9}"/>
              </a:ext>
            </a:extLst>
          </p:cNvPr>
          <p:cNvGrpSpPr/>
          <p:nvPr/>
        </p:nvGrpSpPr>
        <p:grpSpPr>
          <a:xfrm>
            <a:off x="381000" y="4678781"/>
            <a:ext cx="3257588" cy="830291"/>
            <a:chOff x="809043" y="4678781"/>
            <a:chExt cx="3257588" cy="830291"/>
          </a:xfrm>
        </p:grpSpPr>
        <p:grpSp>
          <p:nvGrpSpPr>
            <p:cNvPr id="43" name="Group 14">
              <a:extLst>
                <a:ext uri="{FF2B5EF4-FFF2-40B4-BE49-F238E27FC236}">
                  <a16:creationId xmlns:a16="http://schemas.microsoft.com/office/drawing/2014/main" id="{49456F2B-577C-4F45-9CC7-BC7DEF39A9AD}"/>
                </a:ext>
              </a:extLst>
            </p:cNvPr>
            <p:cNvGrpSpPr/>
            <p:nvPr/>
          </p:nvGrpSpPr>
          <p:grpSpPr>
            <a:xfrm>
              <a:off x="809043" y="4678781"/>
              <a:ext cx="3257588" cy="830291"/>
              <a:chOff x="0" y="0"/>
              <a:chExt cx="857965" cy="218677"/>
            </a:xfrm>
          </p:grpSpPr>
          <p:sp>
            <p:nvSpPr>
              <p:cNvPr id="50" name="Freeform 15">
                <a:extLst>
                  <a:ext uri="{FF2B5EF4-FFF2-40B4-BE49-F238E27FC236}">
                    <a16:creationId xmlns:a16="http://schemas.microsoft.com/office/drawing/2014/main" id="{3D08B9C9-55FB-4D2F-476B-8BA887333717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55" name="TextBox 16">
                <a:extLst>
                  <a:ext uri="{FF2B5EF4-FFF2-40B4-BE49-F238E27FC236}">
                    <a16:creationId xmlns:a16="http://schemas.microsoft.com/office/drawing/2014/main" id="{9862301F-86B3-5830-D6E0-73F5F6878F31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44" name="TextBox 25">
              <a:extLst>
                <a:ext uri="{FF2B5EF4-FFF2-40B4-BE49-F238E27FC236}">
                  <a16:creationId xmlns:a16="http://schemas.microsoft.com/office/drawing/2014/main" id="{4C3C1F0F-9E16-2DA4-AFA7-C30971F29DDE}"/>
                </a:ext>
              </a:extLst>
            </p:cNvPr>
            <p:cNvSpPr txBox="1"/>
            <p:nvPr/>
          </p:nvSpPr>
          <p:spPr>
            <a:xfrm>
              <a:off x="1242398" y="4968735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개발 이슈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EC52C35-5C40-B787-9C49-F77E0669EE4B}"/>
              </a:ext>
            </a:extLst>
          </p:cNvPr>
          <p:cNvGrpSpPr/>
          <p:nvPr/>
        </p:nvGrpSpPr>
        <p:grpSpPr>
          <a:xfrm>
            <a:off x="381000" y="5809667"/>
            <a:ext cx="3257588" cy="830291"/>
            <a:chOff x="809043" y="5809667"/>
            <a:chExt cx="3257588" cy="830291"/>
          </a:xfrm>
        </p:grpSpPr>
        <p:grpSp>
          <p:nvGrpSpPr>
            <p:cNvPr id="57" name="Group 17">
              <a:extLst>
                <a:ext uri="{FF2B5EF4-FFF2-40B4-BE49-F238E27FC236}">
                  <a16:creationId xmlns:a16="http://schemas.microsoft.com/office/drawing/2014/main" id="{3992F82A-4D71-6BA8-9531-B13136C48A3C}"/>
                </a:ext>
              </a:extLst>
            </p:cNvPr>
            <p:cNvGrpSpPr/>
            <p:nvPr/>
          </p:nvGrpSpPr>
          <p:grpSpPr>
            <a:xfrm>
              <a:off x="809043" y="5809667"/>
              <a:ext cx="3257588" cy="830291"/>
              <a:chOff x="0" y="0"/>
              <a:chExt cx="857965" cy="218677"/>
            </a:xfrm>
          </p:grpSpPr>
          <p:sp>
            <p:nvSpPr>
              <p:cNvPr id="59" name="Freeform 18">
                <a:extLst>
                  <a:ext uri="{FF2B5EF4-FFF2-40B4-BE49-F238E27FC236}">
                    <a16:creationId xmlns:a16="http://schemas.microsoft.com/office/drawing/2014/main" id="{936AF4D2-4309-D0C5-CCC4-FD0F86D77D20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60" name="TextBox 19">
                <a:extLst>
                  <a:ext uri="{FF2B5EF4-FFF2-40B4-BE49-F238E27FC236}">
                    <a16:creationId xmlns:a16="http://schemas.microsoft.com/office/drawing/2014/main" id="{06B73307-3CCC-5DF1-A1AE-248DD483FCF9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58" name="TextBox 26">
              <a:extLst>
                <a:ext uri="{FF2B5EF4-FFF2-40B4-BE49-F238E27FC236}">
                  <a16:creationId xmlns:a16="http://schemas.microsoft.com/office/drawing/2014/main" id="{B60A65BE-3C2A-B35A-B7BE-D3D52FBFA83B}"/>
                </a:ext>
              </a:extLst>
            </p:cNvPr>
            <p:cNvSpPr txBox="1"/>
            <p:nvPr/>
          </p:nvSpPr>
          <p:spPr>
            <a:xfrm>
              <a:off x="1242398" y="6099621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향후 계획</a:t>
              </a:r>
              <a:endParaRPr lang="en-US" altLang="ko-KR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sp>
        <p:nvSpPr>
          <p:cNvPr id="61" name="TextBox 29">
            <a:extLst>
              <a:ext uri="{FF2B5EF4-FFF2-40B4-BE49-F238E27FC236}">
                <a16:creationId xmlns:a16="http://schemas.microsoft.com/office/drawing/2014/main" id="{E8DFAF2B-C078-032F-DA07-D599D1A91A51}"/>
              </a:ext>
            </a:extLst>
          </p:cNvPr>
          <p:cNvSpPr txBox="1"/>
          <p:nvPr/>
        </p:nvSpPr>
        <p:spPr>
          <a:xfrm>
            <a:off x="493942" y="789849"/>
            <a:ext cx="1946101" cy="85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Detects Error in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Communication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System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2E0517D4-8E89-74AF-7968-7616150F960E}"/>
              </a:ext>
            </a:extLst>
          </p:cNvPr>
          <p:cNvGrpSpPr/>
          <p:nvPr/>
        </p:nvGrpSpPr>
        <p:grpSpPr>
          <a:xfrm>
            <a:off x="381000" y="2415600"/>
            <a:ext cx="3257588" cy="830291"/>
            <a:chOff x="809043" y="3547894"/>
            <a:chExt cx="3257588" cy="830291"/>
          </a:xfrm>
        </p:grpSpPr>
        <p:grpSp>
          <p:nvGrpSpPr>
            <p:cNvPr id="63" name="Group 9">
              <a:extLst>
                <a:ext uri="{FF2B5EF4-FFF2-40B4-BE49-F238E27FC236}">
                  <a16:creationId xmlns:a16="http://schemas.microsoft.com/office/drawing/2014/main" id="{4A66BE21-F448-52AD-BA65-AE4965917DDF}"/>
                </a:ext>
              </a:extLst>
            </p:cNvPr>
            <p:cNvGrpSpPr/>
            <p:nvPr/>
          </p:nvGrpSpPr>
          <p:grpSpPr>
            <a:xfrm>
              <a:off x="809043" y="3547894"/>
              <a:ext cx="3257588" cy="830291"/>
              <a:chOff x="0" y="0"/>
              <a:chExt cx="857965" cy="218677"/>
            </a:xfrm>
          </p:grpSpPr>
          <p:sp>
            <p:nvSpPr>
              <p:cNvPr id="65" name="Freeform 10">
                <a:extLst>
                  <a:ext uri="{FF2B5EF4-FFF2-40B4-BE49-F238E27FC236}">
                    <a16:creationId xmlns:a16="http://schemas.microsoft.com/office/drawing/2014/main" id="{8C0FE9A7-1665-B069-DF1C-AED1E8F06699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66" name="TextBox 11">
                <a:extLst>
                  <a:ext uri="{FF2B5EF4-FFF2-40B4-BE49-F238E27FC236}">
                    <a16:creationId xmlns:a16="http://schemas.microsoft.com/office/drawing/2014/main" id="{8D1C97FA-9DB9-8175-6826-DD779C70D0F1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64" name="TextBox 13">
              <a:extLst>
                <a:ext uri="{FF2B5EF4-FFF2-40B4-BE49-F238E27FC236}">
                  <a16:creationId xmlns:a16="http://schemas.microsoft.com/office/drawing/2014/main" id="{4700F915-ECB1-56D1-2B66-8C39C835C127}"/>
                </a:ext>
              </a:extLst>
            </p:cNvPr>
            <p:cNvSpPr txBox="1"/>
            <p:nvPr/>
          </p:nvSpPr>
          <p:spPr>
            <a:xfrm>
              <a:off x="1242398" y="3831056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문제 정의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sp>
        <p:nvSpPr>
          <p:cNvPr id="2" name="AutoShape 31">
            <a:extLst>
              <a:ext uri="{FF2B5EF4-FFF2-40B4-BE49-F238E27FC236}">
                <a16:creationId xmlns:a16="http://schemas.microsoft.com/office/drawing/2014/main" id="{A47DE7B1-1069-EC5B-E743-B4C24FF28EBF}"/>
              </a:ext>
            </a:extLst>
          </p:cNvPr>
          <p:cNvSpPr/>
          <p:nvPr/>
        </p:nvSpPr>
        <p:spPr>
          <a:xfrm flipV="1">
            <a:off x="3638588" y="8962478"/>
            <a:ext cx="13943463" cy="1967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3" name="TextBox 30">
            <a:extLst>
              <a:ext uri="{FF2B5EF4-FFF2-40B4-BE49-F238E27FC236}">
                <a16:creationId xmlns:a16="http://schemas.microsoft.com/office/drawing/2014/main" id="{BF7AE15A-33FC-5708-2B4D-28CDE1D8BC08}"/>
              </a:ext>
            </a:extLst>
          </p:cNvPr>
          <p:cNvSpPr txBox="1"/>
          <p:nvPr/>
        </p:nvSpPr>
        <p:spPr>
          <a:xfrm>
            <a:off x="4038600" y="2306877"/>
            <a:ext cx="914400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ko-KR" altLang="en-US" sz="3600" u="none" strike="noStrike" spc="-45" dirty="0" err="1">
                <a:solidFill>
                  <a:srgbClr val="12127D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에러율</a:t>
            </a:r>
            <a:r>
              <a:rPr lang="ko-KR" altLang="en-US" sz="3600" u="none" strike="noStrike" spc="-45" dirty="0">
                <a:solidFill>
                  <a:srgbClr val="12127D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최적화</a:t>
            </a:r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9299A9DC-6133-5315-8C6C-29EA55CEBF82}"/>
              </a:ext>
            </a:extLst>
          </p:cNvPr>
          <p:cNvSpPr txBox="1"/>
          <p:nvPr/>
        </p:nvSpPr>
        <p:spPr>
          <a:xfrm>
            <a:off x="3971598" y="1079790"/>
            <a:ext cx="8222728" cy="649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ko-KR" altLang="en-US" sz="4800" dirty="0">
                <a:solidFill>
                  <a:srgbClr val="12127D"/>
                </a:solidFill>
                <a:ea typeface="TDTD평고딕"/>
              </a:rPr>
              <a:t>개발 현황</a:t>
            </a:r>
            <a:endParaRPr lang="en-US" sz="4800" dirty="0">
              <a:solidFill>
                <a:srgbClr val="12127D"/>
              </a:solidFill>
              <a:ea typeface="TDTD평고딕"/>
            </a:endParaRPr>
          </a:p>
        </p:txBody>
      </p:sp>
    </p:spTree>
    <p:extLst>
      <p:ext uri="{BB962C8B-B14F-4D97-AF65-F5344CB8AC3E}">
        <p14:creationId xmlns:p14="http://schemas.microsoft.com/office/powerpoint/2010/main" val="2057583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14487426" y="9258300"/>
            <a:ext cx="3085099" cy="19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- 12 -</a:t>
            </a:r>
          </a:p>
        </p:txBody>
      </p:sp>
      <p:sp>
        <p:nvSpPr>
          <p:cNvPr id="36" name="TextBox 30">
            <a:extLst>
              <a:ext uri="{FF2B5EF4-FFF2-40B4-BE49-F238E27FC236}">
                <a16:creationId xmlns:a16="http://schemas.microsoft.com/office/drawing/2014/main" id="{6277FEA2-9954-FDF6-1AE2-E057898502FD}"/>
              </a:ext>
            </a:extLst>
          </p:cNvPr>
          <p:cNvSpPr txBox="1"/>
          <p:nvPr/>
        </p:nvSpPr>
        <p:spPr>
          <a:xfrm>
            <a:off x="9731528" y="2959108"/>
            <a:ext cx="2351513" cy="241481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1960"/>
              </a:lnSpc>
              <a:spcBef>
                <a:spcPct val="0"/>
              </a:spcBef>
            </a:pPr>
            <a:endParaRPr lang="en-US" sz="1400">
              <a:solidFill>
                <a:srgbClr val="000000"/>
              </a:solidFill>
              <a:latin typeface="Arita Dotum Bold"/>
            </a:endParaRPr>
          </a:p>
        </p:txBody>
      </p:sp>
      <p:sp>
        <p:nvSpPr>
          <p:cNvPr id="30" name="AutoShape 24">
            <a:extLst>
              <a:ext uri="{FF2B5EF4-FFF2-40B4-BE49-F238E27FC236}">
                <a16:creationId xmlns:a16="http://schemas.microsoft.com/office/drawing/2014/main" id="{CC0DAC73-DC25-DDF3-BFC9-591FDF2F8D2F}"/>
              </a:ext>
            </a:extLst>
          </p:cNvPr>
          <p:cNvSpPr/>
          <p:nvPr/>
        </p:nvSpPr>
        <p:spPr>
          <a:xfrm flipV="1">
            <a:off x="6416533" y="5852211"/>
            <a:ext cx="4283923" cy="0"/>
          </a:xfrm>
          <a:prstGeom prst="line">
            <a:avLst/>
          </a:prstGeom>
          <a:ln w="25400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7" name="AutoShape 24">
            <a:extLst>
              <a:ext uri="{FF2B5EF4-FFF2-40B4-BE49-F238E27FC236}">
                <a16:creationId xmlns:a16="http://schemas.microsoft.com/office/drawing/2014/main" id="{1816FC2D-26EC-1261-4834-68FF2F048940}"/>
              </a:ext>
            </a:extLst>
          </p:cNvPr>
          <p:cNvSpPr/>
          <p:nvPr/>
        </p:nvSpPr>
        <p:spPr>
          <a:xfrm flipH="1" flipV="1">
            <a:off x="11161276" y="5824742"/>
            <a:ext cx="3500306" cy="0"/>
          </a:xfrm>
          <a:prstGeom prst="line">
            <a:avLst/>
          </a:prstGeom>
          <a:ln w="25400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F738FAC-C0CD-E8F1-6501-FE484E172FAF}"/>
              </a:ext>
            </a:extLst>
          </p:cNvPr>
          <p:cNvGrpSpPr/>
          <p:nvPr/>
        </p:nvGrpSpPr>
        <p:grpSpPr>
          <a:xfrm>
            <a:off x="9093939" y="4549126"/>
            <a:ext cx="2918985" cy="2762642"/>
            <a:chOff x="12485242" y="1190966"/>
            <a:chExt cx="2918985" cy="2762642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C4DF3857-681F-7571-4A0E-711CC15A7C35}"/>
                </a:ext>
              </a:extLst>
            </p:cNvPr>
            <p:cNvSpPr/>
            <p:nvPr/>
          </p:nvSpPr>
          <p:spPr>
            <a:xfrm>
              <a:off x="12485242" y="1190966"/>
              <a:ext cx="2918985" cy="2762642"/>
            </a:xfrm>
            <a:prstGeom prst="roundRect">
              <a:avLst/>
            </a:prstGeom>
            <a:solidFill>
              <a:srgbClr val="EAF1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Freeform 29">
              <a:extLst>
                <a:ext uri="{FF2B5EF4-FFF2-40B4-BE49-F238E27FC236}">
                  <a16:creationId xmlns:a16="http://schemas.microsoft.com/office/drawing/2014/main" id="{8B19EA2D-0F48-827E-4E07-4CA7AAD2D021}"/>
                </a:ext>
              </a:extLst>
            </p:cNvPr>
            <p:cNvSpPr/>
            <p:nvPr/>
          </p:nvSpPr>
          <p:spPr>
            <a:xfrm>
              <a:off x="13302071" y="1424427"/>
              <a:ext cx="1285325" cy="1250245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1" name="Group 25">
            <a:extLst>
              <a:ext uri="{FF2B5EF4-FFF2-40B4-BE49-F238E27FC236}">
                <a16:creationId xmlns:a16="http://schemas.microsoft.com/office/drawing/2014/main" id="{78C564F8-E772-16FE-053D-98F23B6439C0}"/>
              </a:ext>
            </a:extLst>
          </p:cNvPr>
          <p:cNvGrpSpPr/>
          <p:nvPr/>
        </p:nvGrpSpPr>
        <p:grpSpPr>
          <a:xfrm>
            <a:off x="4835545" y="4549126"/>
            <a:ext cx="2798429" cy="2762642"/>
            <a:chOff x="0" y="0"/>
            <a:chExt cx="812800" cy="812800"/>
          </a:xfrm>
        </p:grpSpPr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6ACFBAF7-EB6D-A19F-0643-948CB3DDE99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85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TextBox 27">
              <a:extLst>
                <a:ext uri="{FF2B5EF4-FFF2-40B4-BE49-F238E27FC236}">
                  <a16:creationId xmlns:a16="http://schemas.microsoft.com/office/drawing/2014/main" id="{E0DB0776-6587-A9BC-A6DD-33C8C2B00B86}"/>
                </a:ext>
              </a:extLst>
            </p:cNvPr>
            <p:cNvSpPr txBox="1"/>
            <p:nvPr/>
          </p:nvSpPr>
          <p:spPr>
            <a:xfrm>
              <a:off x="76200" y="68687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ct val="150000"/>
                </a:lnSpc>
                <a:spcBef>
                  <a:spcPct val="0"/>
                </a:spcBef>
              </a:pPr>
              <a:r>
                <a:rPr lang="ko-KR" altLang="en-US" sz="2400" dirty="0">
                  <a:solidFill>
                    <a:srgbClr val="FFFFFF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현장 오디오 샘플</a:t>
              </a:r>
              <a:endParaRPr 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  <a:p>
              <a:pPr marL="0" lvl="0" indent="0" algn="ctr">
                <a:lnSpc>
                  <a:spcPct val="150000"/>
                </a:lnSpc>
                <a:spcBef>
                  <a:spcPct val="0"/>
                </a:spcBef>
              </a:pPr>
              <a:r>
                <a:rPr lang="ko-KR" altLang="en-US" sz="2400" dirty="0">
                  <a:solidFill>
                    <a:srgbClr val="FFFFFF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확보 불가</a:t>
              </a:r>
              <a:endParaRPr lang="en-US" sz="2400" dirty="0">
                <a:solidFill>
                  <a:srgbClr val="FFFFF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F816B79-8C74-22B3-A6CC-08E73F2C19E8}"/>
              </a:ext>
            </a:extLst>
          </p:cNvPr>
          <p:cNvSpPr/>
          <p:nvPr/>
        </p:nvSpPr>
        <p:spPr>
          <a:xfrm>
            <a:off x="13349836" y="4553613"/>
            <a:ext cx="2918985" cy="2762642"/>
          </a:xfrm>
          <a:prstGeom prst="roundRect">
            <a:avLst/>
          </a:prstGeom>
          <a:solidFill>
            <a:srgbClr val="EAF1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id="{7231CAEF-600B-1AE3-3366-E2A31A85B696}"/>
              </a:ext>
            </a:extLst>
          </p:cNvPr>
          <p:cNvSpPr/>
          <p:nvPr/>
        </p:nvSpPr>
        <p:spPr>
          <a:xfrm>
            <a:off x="14166665" y="4782586"/>
            <a:ext cx="1285326" cy="1250245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BA21AC2-4356-FB5E-6D54-CF99E1452977}"/>
              </a:ext>
            </a:extLst>
          </p:cNvPr>
          <p:cNvSpPr txBox="1"/>
          <p:nvPr/>
        </p:nvSpPr>
        <p:spPr>
          <a:xfrm>
            <a:off x="9516156" y="6323688"/>
            <a:ext cx="206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오디오 녹음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DEED116-65E1-4FE9-B4E1-84049B5825D1}"/>
              </a:ext>
            </a:extLst>
          </p:cNvPr>
          <p:cNvSpPr txBox="1"/>
          <p:nvPr/>
        </p:nvSpPr>
        <p:spPr>
          <a:xfrm>
            <a:off x="13777031" y="6314678"/>
            <a:ext cx="206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노이즈 삽입</a:t>
            </a:r>
          </a:p>
        </p:txBody>
      </p:sp>
      <p:grpSp>
        <p:nvGrpSpPr>
          <p:cNvPr id="24" name="Group 2">
            <a:extLst>
              <a:ext uri="{FF2B5EF4-FFF2-40B4-BE49-F238E27FC236}">
                <a16:creationId xmlns:a16="http://schemas.microsoft.com/office/drawing/2014/main" id="{FAE91F70-DE2E-8471-FCA8-24B8F21F1BDE}"/>
              </a:ext>
            </a:extLst>
          </p:cNvPr>
          <p:cNvGrpSpPr/>
          <p:nvPr/>
        </p:nvGrpSpPr>
        <p:grpSpPr>
          <a:xfrm rot="-10800000">
            <a:off x="-3" y="0"/>
            <a:ext cx="2841793" cy="10287000"/>
            <a:chOff x="0" y="0"/>
            <a:chExt cx="961876" cy="2709333"/>
          </a:xfrm>
        </p:grpSpPr>
        <p:sp>
          <p:nvSpPr>
            <p:cNvPr id="28" name="Freeform 3">
              <a:extLst>
                <a:ext uri="{FF2B5EF4-FFF2-40B4-BE49-F238E27FC236}">
                  <a16:creationId xmlns:a16="http://schemas.microsoft.com/office/drawing/2014/main" id="{0EFC6EC3-C745-4555-DF3E-29B4F190A87C}"/>
                </a:ext>
              </a:extLst>
            </p:cNvPr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9" name="TextBox 4">
              <a:extLst>
                <a:ext uri="{FF2B5EF4-FFF2-40B4-BE49-F238E27FC236}">
                  <a16:creationId xmlns:a16="http://schemas.microsoft.com/office/drawing/2014/main" id="{EF78FAC4-55BA-18D6-29AC-860EE72B6A31}"/>
                </a:ext>
              </a:extLst>
            </p:cNvPr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7537F4D-3CBD-9DC9-E771-D1F36D8A1040}"/>
              </a:ext>
            </a:extLst>
          </p:cNvPr>
          <p:cNvGrpSpPr/>
          <p:nvPr/>
        </p:nvGrpSpPr>
        <p:grpSpPr>
          <a:xfrm>
            <a:off x="381000" y="4680000"/>
            <a:ext cx="3257588" cy="830291"/>
            <a:chOff x="381000" y="2417008"/>
            <a:chExt cx="3257588" cy="830291"/>
          </a:xfrm>
        </p:grpSpPr>
        <p:grpSp>
          <p:nvGrpSpPr>
            <p:cNvPr id="35" name="Group 6">
              <a:extLst>
                <a:ext uri="{FF2B5EF4-FFF2-40B4-BE49-F238E27FC236}">
                  <a16:creationId xmlns:a16="http://schemas.microsoft.com/office/drawing/2014/main" id="{9B4C9869-A121-EDB8-43DF-03CB05E376F5}"/>
                </a:ext>
              </a:extLst>
            </p:cNvPr>
            <p:cNvGrpSpPr/>
            <p:nvPr/>
          </p:nvGrpSpPr>
          <p:grpSpPr>
            <a:xfrm>
              <a:off x="381000" y="2417008"/>
              <a:ext cx="3257588" cy="830291"/>
              <a:chOff x="0" y="0"/>
              <a:chExt cx="857965" cy="218677"/>
            </a:xfrm>
          </p:grpSpPr>
          <p:sp>
            <p:nvSpPr>
              <p:cNvPr id="46" name="Freeform 7">
                <a:extLst>
                  <a:ext uri="{FF2B5EF4-FFF2-40B4-BE49-F238E27FC236}">
                    <a16:creationId xmlns:a16="http://schemas.microsoft.com/office/drawing/2014/main" id="{6C719EC1-00B1-3B6C-0201-A2B7A40046CE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D0BE0B4A-7598-FE91-43DA-CBD6B585F04A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38" name="TextBox 12">
              <a:extLst>
                <a:ext uri="{FF2B5EF4-FFF2-40B4-BE49-F238E27FC236}">
                  <a16:creationId xmlns:a16="http://schemas.microsoft.com/office/drawing/2014/main" id="{A2530C07-E3B5-1068-4800-2F19838642DD}"/>
                </a:ext>
              </a:extLst>
            </p:cNvPr>
            <p:cNvSpPr txBox="1"/>
            <p:nvPr/>
          </p:nvSpPr>
          <p:spPr>
            <a:xfrm>
              <a:off x="814355" y="2689279"/>
              <a:ext cx="2333728" cy="2741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dirty="0">
                  <a:solidFill>
                    <a:srgbClr val="5371FF"/>
                  </a:solidFill>
                  <a:ea typeface="TDTD평고딕"/>
                </a:rPr>
                <a:t>개발 이슈</a:t>
              </a:r>
              <a:endParaRPr lang="en-US" altLang="ko-KR" dirty="0">
                <a:solidFill>
                  <a:srgbClr val="5371FF"/>
                </a:solidFill>
                <a:ea typeface="TDTD평고딕"/>
              </a:endParaRPr>
            </a:p>
          </p:txBody>
        </p:sp>
        <p:grpSp>
          <p:nvGrpSpPr>
            <p:cNvPr id="44" name="Group 23">
              <a:extLst>
                <a:ext uri="{FF2B5EF4-FFF2-40B4-BE49-F238E27FC236}">
                  <a16:creationId xmlns:a16="http://schemas.microsoft.com/office/drawing/2014/main" id="{0FAF6D43-7376-76A4-5325-5601D076BA7C}"/>
                </a:ext>
              </a:extLst>
            </p:cNvPr>
            <p:cNvGrpSpPr/>
            <p:nvPr/>
          </p:nvGrpSpPr>
          <p:grpSpPr>
            <a:xfrm>
              <a:off x="2438400" y="2745255"/>
              <a:ext cx="173797" cy="173797"/>
              <a:chOff x="0" y="0"/>
              <a:chExt cx="6350000" cy="6350000"/>
            </a:xfrm>
          </p:grpSpPr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25FFE044-EFE0-A81E-2898-3A3E9C70977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1FA33F1-997D-D946-4C7F-DA630361B7A3}"/>
              </a:ext>
            </a:extLst>
          </p:cNvPr>
          <p:cNvGrpSpPr/>
          <p:nvPr/>
        </p:nvGrpSpPr>
        <p:grpSpPr>
          <a:xfrm>
            <a:off x="381000" y="3549600"/>
            <a:ext cx="3257588" cy="830291"/>
            <a:chOff x="809043" y="4678781"/>
            <a:chExt cx="3257588" cy="830291"/>
          </a:xfrm>
        </p:grpSpPr>
        <p:grpSp>
          <p:nvGrpSpPr>
            <p:cNvPr id="49" name="Group 14">
              <a:extLst>
                <a:ext uri="{FF2B5EF4-FFF2-40B4-BE49-F238E27FC236}">
                  <a16:creationId xmlns:a16="http://schemas.microsoft.com/office/drawing/2014/main" id="{B6A76580-7F23-683F-0DB8-97DF0C02688C}"/>
                </a:ext>
              </a:extLst>
            </p:cNvPr>
            <p:cNvGrpSpPr/>
            <p:nvPr/>
          </p:nvGrpSpPr>
          <p:grpSpPr>
            <a:xfrm>
              <a:off x="809043" y="4678781"/>
              <a:ext cx="3257588" cy="830291"/>
              <a:chOff x="0" y="0"/>
              <a:chExt cx="857965" cy="218677"/>
            </a:xfrm>
          </p:grpSpPr>
          <p:sp>
            <p:nvSpPr>
              <p:cNvPr id="51" name="Freeform 15">
                <a:extLst>
                  <a:ext uri="{FF2B5EF4-FFF2-40B4-BE49-F238E27FC236}">
                    <a16:creationId xmlns:a16="http://schemas.microsoft.com/office/drawing/2014/main" id="{9ED8FC6E-0C07-BCDB-CA2E-DA0EB75A5079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52" name="TextBox 16">
                <a:extLst>
                  <a:ext uri="{FF2B5EF4-FFF2-40B4-BE49-F238E27FC236}">
                    <a16:creationId xmlns:a16="http://schemas.microsoft.com/office/drawing/2014/main" id="{41E40A05-5F3B-8845-1DFD-1A35FEA90183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50" name="TextBox 25">
              <a:extLst>
                <a:ext uri="{FF2B5EF4-FFF2-40B4-BE49-F238E27FC236}">
                  <a16:creationId xmlns:a16="http://schemas.microsoft.com/office/drawing/2014/main" id="{D5226EEF-8F14-920A-4F8D-BE3E4AAFC8C8}"/>
                </a:ext>
              </a:extLst>
            </p:cNvPr>
            <p:cNvSpPr txBox="1"/>
            <p:nvPr/>
          </p:nvSpPr>
          <p:spPr>
            <a:xfrm>
              <a:off x="1242398" y="4968735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개발 </a:t>
              </a:r>
              <a:r>
                <a:rPr lang="ko-KR" altLang="en-US" dirty="0">
                  <a:solidFill>
                    <a:srgbClr val="FFFFFF"/>
                  </a:solidFill>
                  <a:ea typeface="TDTD평고딕"/>
                </a:rPr>
                <a:t>현황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47311B6-664B-B5CC-A93A-4A97BA3F7B7E}"/>
              </a:ext>
            </a:extLst>
          </p:cNvPr>
          <p:cNvGrpSpPr/>
          <p:nvPr/>
        </p:nvGrpSpPr>
        <p:grpSpPr>
          <a:xfrm>
            <a:off x="381000" y="5809667"/>
            <a:ext cx="3257588" cy="830291"/>
            <a:chOff x="809043" y="5809667"/>
            <a:chExt cx="3257588" cy="830291"/>
          </a:xfrm>
        </p:grpSpPr>
        <p:grpSp>
          <p:nvGrpSpPr>
            <p:cNvPr id="54" name="Group 17">
              <a:extLst>
                <a:ext uri="{FF2B5EF4-FFF2-40B4-BE49-F238E27FC236}">
                  <a16:creationId xmlns:a16="http://schemas.microsoft.com/office/drawing/2014/main" id="{B1AA3365-0533-4EB5-8A18-152D44F1372F}"/>
                </a:ext>
              </a:extLst>
            </p:cNvPr>
            <p:cNvGrpSpPr/>
            <p:nvPr/>
          </p:nvGrpSpPr>
          <p:grpSpPr>
            <a:xfrm>
              <a:off x="809043" y="5809667"/>
              <a:ext cx="3257588" cy="830291"/>
              <a:chOff x="0" y="0"/>
              <a:chExt cx="857965" cy="218677"/>
            </a:xfrm>
          </p:grpSpPr>
          <p:sp>
            <p:nvSpPr>
              <p:cNvPr id="56" name="Freeform 18">
                <a:extLst>
                  <a:ext uri="{FF2B5EF4-FFF2-40B4-BE49-F238E27FC236}">
                    <a16:creationId xmlns:a16="http://schemas.microsoft.com/office/drawing/2014/main" id="{55FCBE65-873C-7496-F2D8-7E36C2BAD4C9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58" name="TextBox 19">
                <a:extLst>
                  <a:ext uri="{FF2B5EF4-FFF2-40B4-BE49-F238E27FC236}">
                    <a16:creationId xmlns:a16="http://schemas.microsoft.com/office/drawing/2014/main" id="{A243069D-F4AB-8177-7460-FBD23485295B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55" name="TextBox 26">
              <a:extLst>
                <a:ext uri="{FF2B5EF4-FFF2-40B4-BE49-F238E27FC236}">
                  <a16:creationId xmlns:a16="http://schemas.microsoft.com/office/drawing/2014/main" id="{B0B02E41-9BA9-C70A-7EFA-1432EAA55704}"/>
                </a:ext>
              </a:extLst>
            </p:cNvPr>
            <p:cNvSpPr txBox="1"/>
            <p:nvPr/>
          </p:nvSpPr>
          <p:spPr>
            <a:xfrm>
              <a:off x="1242398" y="6099621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향후 계획</a:t>
              </a:r>
              <a:endParaRPr lang="en-US" altLang="ko-KR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sp>
        <p:nvSpPr>
          <p:cNvPr id="60" name="TextBox 29">
            <a:extLst>
              <a:ext uri="{FF2B5EF4-FFF2-40B4-BE49-F238E27FC236}">
                <a16:creationId xmlns:a16="http://schemas.microsoft.com/office/drawing/2014/main" id="{538FBDB7-7F2A-8027-29A0-9DB012D1F7C3}"/>
              </a:ext>
            </a:extLst>
          </p:cNvPr>
          <p:cNvSpPr txBox="1"/>
          <p:nvPr/>
        </p:nvSpPr>
        <p:spPr>
          <a:xfrm>
            <a:off x="493942" y="789849"/>
            <a:ext cx="1946101" cy="85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Detects Error in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Communication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System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51346D0B-E28A-2B08-2387-C73F5A5D1DFD}"/>
              </a:ext>
            </a:extLst>
          </p:cNvPr>
          <p:cNvGrpSpPr/>
          <p:nvPr/>
        </p:nvGrpSpPr>
        <p:grpSpPr>
          <a:xfrm>
            <a:off x="381000" y="2415600"/>
            <a:ext cx="3257588" cy="830291"/>
            <a:chOff x="809043" y="3547894"/>
            <a:chExt cx="3257588" cy="830291"/>
          </a:xfrm>
        </p:grpSpPr>
        <p:grpSp>
          <p:nvGrpSpPr>
            <p:cNvPr id="62" name="Group 9">
              <a:extLst>
                <a:ext uri="{FF2B5EF4-FFF2-40B4-BE49-F238E27FC236}">
                  <a16:creationId xmlns:a16="http://schemas.microsoft.com/office/drawing/2014/main" id="{91357DEA-3D48-14F4-2E28-BE157EBA051E}"/>
                </a:ext>
              </a:extLst>
            </p:cNvPr>
            <p:cNvGrpSpPr/>
            <p:nvPr/>
          </p:nvGrpSpPr>
          <p:grpSpPr>
            <a:xfrm>
              <a:off x="809043" y="3547894"/>
              <a:ext cx="3257588" cy="830291"/>
              <a:chOff x="0" y="0"/>
              <a:chExt cx="857965" cy="218677"/>
            </a:xfrm>
          </p:grpSpPr>
          <p:sp>
            <p:nvSpPr>
              <p:cNvPr id="65" name="Freeform 10">
                <a:extLst>
                  <a:ext uri="{FF2B5EF4-FFF2-40B4-BE49-F238E27FC236}">
                    <a16:creationId xmlns:a16="http://schemas.microsoft.com/office/drawing/2014/main" id="{3D8F5157-0C57-E19C-C6B7-EE2ACD515DA9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66" name="TextBox 11">
                <a:extLst>
                  <a:ext uri="{FF2B5EF4-FFF2-40B4-BE49-F238E27FC236}">
                    <a16:creationId xmlns:a16="http://schemas.microsoft.com/office/drawing/2014/main" id="{EF23880C-4E32-A4C1-BCE7-7AA193604D61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64" name="TextBox 13">
              <a:extLst>
                <a:ext uri="{FF2B5EF4-FFF2-40B4-BE49-F238E27FC236}">
                  <a16:creationId xmlns:a16="http://schemas.microsoft.com/office/drawing/2014/main" id="{4A597D75-BDC0-8DBD-1B8B-22F2C00283B4}"/>
                </a:ext>
              </a:extLst>
            </p:cNvPr>
            <p:cNvSpPr txBox="1"/>
            <p:nvPr/>
          </p:nvSpPr>
          <p:spPr>
            <a:xfrm>
              <a:off x="1242398" y="3831056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문제 정의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sp>
        <p:nvSpPr>
          <p:cNvPr id="2" name="AutoShape 31">
            <a:extLst>
              <a:ext uri="{FF2B5EF4-FFF2-40B4-BE49-F238E27FC236}">
                <a16:creationId xmlns:a16="http://schemas.microsoft.com/office/drawing/2014/main" id="{F00E95EA-AB8D-C36B-F333-13639BCF7631}"/>
              </a:ext>
            </a:extLst>
          </p:cNvPr>
          <p:cNvSpPr/>
          <p:nvPr/>
        </p:nvSpPr>
        <p:spPr>
          <a:xfrm flipV="1">
            <a:off x="3638588" y="8962478"/>
            <a:ext cx="13943463" cy="1967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3" name="TextBox 30">
            <a:extLst>
              <a:ext uri="{FF2B5EF4-FFF2-40B4-BE49-F238E27FC236}">
                <a16:creationId xmlns:a16="http://schemas.microsoft.com/office/drawing/2014/main" id="{A4FBB878-8244-764E-1046-204AED3BE734}"/>
              </a:ext>
            </a:extLst>
          </p:cNvPr>
          <p:cNvSpPr txBox="1"/>
          <p:nvPr/>
        </p:nvSpPr>
        <p:spPr>
          <a:xfrm>
            <a:off x="4038600" y="2306877"/>
            <a:ext cx="914400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altLang="ko-KR" sz="3600" u="none" strike="noStrike" spc="-45" dirty="0">
                <a:solidFill>
                  <a:srgbClr val="12127D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1. </a:t>
            </a:r>
            <a:r>
              <a:rPr lang="ko-KR" altLang="en-US" sz="3600" u="none" strike="noStrike" spc="-45" dirty="0">
                <a:solidFill>
                  <a:srgbClr val="12127D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음성 오디오 샘플 부재</a:t>
            </a:r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27700113-66AA-BDB4-4B7B-F136851FB95D}"/>
              </a:ext>
            </a:extLst>
          </p:cNvPr>
          <p:cNvSpPr txBox="1"/>
          <p:nvPr/>
        </p:nvSpPr>
        <p:spPr>
          <a:xfrm>
            <a:off x="3971598" y="1079790"/>
            <a:ext cx="8222728" cy="649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ko-KR" altLang="en-US" sz="4800" dirty="0">
                <a:solidFill>
                  <a:srgbClr val="12127D"/>
                </a:solidFill>
                <a:ea typeface="TDTD평고딕"/>
              </a:rPr>
              <a:t>개발 이슈</a:t>
            </a:r>
            <a:endParaRPr lang="en-US" sz="4800" dirty="0">
              <a:solidFill>
                <a:srgbClr val="12127D"/>
              </a:solidFill>
              <a:ea typeface="TDTD평고딕"/>
            </a:endParaRPr>
          </a:p>
        </p:txBody>
      </p:sp>
    </p:spTree>
    <p:extLst>
      <p:ext uri="{BB962C8B-B14F-4D97-AF65-F5344CB8AC3E}">
        <p14:creationId xmlns:p14="http://schemas.microsoft.com/office/powerpoint/2010/main" val="2346785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14487426" y="9258300"/>
            <a:ext cx="3085099" cy="19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- 13 -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32B0583-B37D-AE49-9EA0-5B951C71BAEC}"/>
              </a:ext>
            </a:extLst>
          </p:cNvPr>
          <p:cNvGrpSpPr/>
          <p:nvPr/>
        </p:nvGrpSpPr>
        <p:grpSpPr>
          <a:xfrm>
            <a:off x="4093670" y="3190081"/>
            <a:ext cx="5206914" cy="5415204"/>
            <a:chOff x="4760459" y="3096668"/>
            <a:chExt cx="5206914" cy="5415204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7D337B4-AB85-F761-550A-4B6356DC3D47}"/>
                </a:ext>
              </a:extLst>
            </p:cNvPr>
            <p:cNvGrpSpPr/>
            <p:nvPr/>
          </p:nvGrpSpPr>
          <p:grpSpPr>
            <a:xfrm>
              <a:off x="4760459" y="5452652"/>
              <a:ext cx="3060219" cy="3059220"/>
              <a:chOff x="5410200" y="3330903"/>
              <a:chExt cx="3060219" cy="3059220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2E710935-A56A-3B4C-E23B-399FB3D431D0}"/>
                  </a:ext>
                </a:extLst>
              </p:cNvPr>
              <p:cNvSpPr/>
              <p:nvPr/>
            </p:nvSpPr>
            <p:spPr>
              <a:xfrm>
                <a:off x="5410200" y="3330903"/>
                <a:ext cx="3060219" cy="3059220"/>
              </a:xfrm>
              <a:prstGeom prst="ellipse">
                <a:avLst/>
              </a:prstGeom>
              <a:solidFill>
                <a:srgbClr val="7980E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6585DC5-44FF-2187-F3F8-7D42C759C05C}"/>
                  </a:ext>
                </a:extLst>
              </p:cNvPr>
              <p:cNvSpPr txBox="1"/>
              <p:nvPr/>
            </p:nvSpPr>
            <p:spPr>
              <a:xfrm>
                <a:off x="5410200" y="4366861"/>
                <a:ext cx="3060217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0" indent="0" algn="ctr">
                  <a:spcBef>
                    <a:spcPct val="0"/>
                  </a:spcBef>
                </a:pPr>
                <a:r>
                  <a:rPr lang="en-US" altLang="ko-KR" sz="2800" dirty="0">
                    <a:solidFill>
                      <a:srgbClr val="FFFF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SSIM</a:t>
                </a:r>
              </a:p>
              <a:p>
                <a:pPr marL="0" lvl="0" indent="0" algn="ctr">
                  <a:spcBef>
                    <a:spcPct val="0"/>
                  </a:spcBef>
                </a:pPr>
                <a:r>
                  <a:rPr lang="ko-KR" altLang="en-US" sz="2800" dirty="0">
                    <a:solidFill>
                      <a:srgbClr val="FFFF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구조적 유사성 지수</a:t>
                </a:r>
                <a:endParaRPr lang="en-US" altLang="ko-KR" sz="2800" dirty="0">
                  <a:solidFill>
                    <a:srgbClr val="FFFFFF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  <a:p>
                <a:pPr marL="0" lvl="0" indent="0" algn="ctr">
                  <a:spcBef>
                    <a:spcPct val="0"/>
                  </a:spcBef>
                </a:pPr>
                <a:endParaRPr lang="en-US" altLang="ko-KR" sz="2800" dirty="0">
                  <a:solidFill>
                    <a:srgbClr val="FFFFFF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  <a:p>
                <a:pPr marL="0" lvl="0" indent="0" algn="ctr">
                  <a:spcBef>
                    <a:spcPct val="0"/>
                  </a:spcBef>
                </a:pPr>
                <a:r>
                  <a:rPr lang="en-US" altLang="ko-KR" sz="2800" dirty="0">
                    <a:solidFill>
                      <a:srgbClr val="FFFF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0.5</a:t>
                </a: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47BEF2C7-1C4F-5E93-5CEC-1C860C677730}"/>
                </a:ext>
              </a:extLst>
            </p:cNvPr>
            <p:cNvGrpSpPr/>
            <p:nvPr/>
          </p:nvGrpSpPr>
          <p:grpSpPr>
            <a:xfrm>
              <a:off x="5457484" y="3096668"/>
              <a:ext cx="2303133" cy="2258198"/>
              <a:chOff x="6167285" y="6491983"/>
              <a:chExt cx="2303133" cy="2258198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097E9D56-6A3B-958E-89B9-530AB771769B}"/>
                  </a:ext>
                </a:extLst>
              </p:cNvPr>
              <p:cNvSpPr/>
              <p:nvPr/>
            </p:nvSpPr>
            <p:spPr>
              <a:xfrm>
                <a:off x="6167285" y="6491983"/>
                <a:ext cx="2303133" cy="2258198"/>
              </a:xfrm>
              <a:prstGeom prst="ellipse">
                <a:avLst/>
              </a:prstGeom>
              <a:solidFill>
                <a:srgbClr val="4F81B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C0572CB-2497-4A36-5660-6633B21E517C}"/>
                  </a:ext>
                </a:extLst>
              </p:cNvPr>
              <p:cNvSpPr txBox="1"/>
              <p:nvPr/>
            </p:nvSpPr>
            <p:spPr>
              <a:xfrm>
                <a:off x="6235025" y="7186263"/>
                <a:ext cx="2167654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0" indent="0" algn="ctr">
                  <a:spcBef>
                    <a:spcPct val="0"/>
                  </a:spcBef>
                </a:pPr>
                <a:r>
                  <a:rPr lang="en-US" altLang="ko-KR" sz="2300" dirty="0">
                    <a:solidFill>
                      <a:srgbClr val="FFFF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ED</a:t>
                </a:r>
              </a:p>
              <a:p>
                <a:pPr marL="0" lvl="0" indent="0" algn="ctr">
                  <a:spcBef>
                    <a:spcPct val="0"/>
                  </a:spcBef>
                </a:pPr>
                <a:r>
                  <a:rPr lang="ko-KR" altLang="en-US" sz="2300" dirty="0" err="1">
                    <a:solidFill>
                      <a:srgbClr val="FFFF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유클리디안</a:t>
                </a:r>
                <a:r>
                  <a:rPr lang="ko-KR" altLang="en-US" sz="2300" dirty="0">
                    <a:solidFill>
                      <a:srgbClr val="FFFF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 거리</a:t>
                </a:r>
                <a:endParaRPr lang="en-US" altLang="ko-KR" sz="2300" dirty="0">
                  <a:solidFill>
                    <a:srgbClr val="FFFFFF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  <a:p>
                <a:pPr marL="0" lvl="0" indent="0" algn="ctr">
                  <a:spcBef>
                    <a:spcPct val="0"/>
                  </a:spcBef>
                </a:pPr>
                <a:endParaRPr lang="en-US" altLang="ko-KR" sz="2300" dirty="0">
                  <a:solidFill>
                    <a:srgbClr val="FFFFFF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  <a:p>
                <a:pPr marL="0" lvl="0" indent="0" algn="ctr">
                  <a:spcBef>
                    <a:spcPct val="0"/>
                  </a:spcBef>
                </a:pPr>
                <a:r>
                  <a:rPr lang="en-US" altLang="ko-KR" sz="2300" dirty="0">
                    <a:solidFill>
                      <a:srgbClr val="FFFF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0.25</a:t>
                </a: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7470C21-C1AE-14AB-72CE-8670611FEC87}"/>
                </a:ext>
              </a:extLst>
            </p:cNvPr>
            <p:cNvGrpSpPr/>
            <p:nvPr/>
          </p:nvGrpSpPr>
          <p:grpSpPr>
            <a:xfrm>
              <a:off x="7328445" y="4389444"/>
              <a:ext cx="2638928" cy="2258198"/>
              <a:chOff x="7983207" y="5167882"/>
              <a:chExt cx="2638928" cy="2258198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AC5EB018-05F8-120A-5C75-6192157A7D0D}"/>
                  </a:ext>
                </a:extLst>
              </p:cNvPr>
              <p:cNvSpPr/>
              <p:nvPr/>
            </p:nvSpPr>
            <p:spPr>
              <a:xfrm>
                <a:off x="8151104" y="5167882"/>
                <a:ext cx="2303133" cy="2258198"/>
              </a:xfrm>
              <a:prstGeom prst="ellipse">
                <a:avLst/>
              </a:prstGeom>
              <a:solidFill>
                <a:srgbClr val="50BDF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EEEF99E-995C-87FA-24B2-0BC23A5625BE}"/>
                  </a:ext>
                </a:extLst>
              </p:cNvPr>
              <p:cNvSpPr txBox="1"/>
              <p:nvPr/>
            </p:nvSpPr>
            <p:spPr>
              <a:xfrm>
                <a:off x="7983207" y="5874255"/>
                <a:ext cx="2638928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0" indent="0" algn="ctr">
                  <a:spcBef>
                    <a:spcPct val="0"/>
                  </a:spcBef>
                </a:pPr>
                <a:r>
                  <a:rPr lang="en-US" altLang="ko-KR" sz="2300" dirty="0">
                    <a:solidFill>
                      <a:srgbClr val="FFFF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PCC</a:t>
                </a:r>
              </a:p>
              <a:p>
                <a:pPr marL="0" lvl="0" indent="0" algn="ctr">
                  <a:spcBef>
                    <a:spcPct val="0"/>
                  </a:spcBef>
                </a:pPr>
                <a:r>
                  <a:rPr lang="ko-KR" altLang="en-US" sz="2300" dirty="0" err="1">
                    <a:solidFill>
                      <a:srgbClr val="FFFF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피어슨</a:t>
                </a:r>
                <a:r>
                  <a:rPr lang="ko-KR" altLang="en-US" sz="2300" dirty="0">
                    <a:solidFill>
                      <a:srgbClr val="FFFF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 상관 계수</a:t>
                </a:r>
                <a:endParaRPr lang="en-US" altLang="ko-KR" sz="2300" dirty="0">
                  <a:solidFill>
                    <a:srgbClr val="FFFFFF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  <a:p>
                <a:pPr marL="0" lvl="0" indent="0" algn="ctr">
                  <a:spcBef>
                    <a:spcPct val="0"/>
                  </a:spcBef>
                </a:pPr>
                <a:endParaRPr lang="en-US" altLang="ko-KR" sz="2300" dirty="0">
                  <a:solidFill>
                    <a:srgbClr val="FFFFFF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  <a:p>
                <a:pPr marL="0" lvl="0" indent="0" algn="ctr">
                  <a:spcBef>
                    <a:spcPct val="0"/>
                  </a:spcBef>
                </a:pPr>
                <a:r>
                  <a:rPr lang="en-US" altLang="ko-KR" sz="2300" dirty="0">
                    <a:solidFill>
                      <a:srgbClr val="FFFF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0.25</a:t>
                </a: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A325021-111F-5AE8-AAE1-1BA195327126}"/>
              </a:ext>
            </a:extLst>
          </p:cNvPr>
          <p:cNvSpPr txBox="1"/>
          <p:nvPr/>
        </p:nvSpPr>
        <p:spPr>
          <a:xfrm>
            <a:off x="9000633" y="4056452"/>
            <a:ext cx="9439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멜 </a:t>
            </a:r>
            <a:r>
              <a:rPr kumimoji="1" lang="ko-KR" altLang="en-US" sz="28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스펙트로그램에서</a:t>
            </a:r>
            <a:r>
              <a:rPr kumimoji="1"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ko-KR" altLang="en-US" sz="2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픽셀 값 간의 거리</a:t>
            </a:r>
            <a:r>
              <a:rPr kumimoji="1"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계산하기 적합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F7EB8B-9A4F-5FFD-D303-43DA6526A16D}"/>
              </a:ext>
            </a:extLst>
          </p:cNvPr>
          <p:cNvSpPr txBox="1"/>
          <p:nvPr/>
        </p:nvSpPr>
        <p:spPr>
          <a:xfrm>
            <a:off x="9752083" y="5481617"/>
            <a:ext cx="8383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멜 </a:t>
            </a:r>
            <a:r>
              <a:rPr kumimoji="1" lang="ko-KR" altLang="en-US" sz="28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스펙트로그램의</a:t>
            </a:r>
            <a:r>
              <a:rPr kumimoji="1"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ko-KR" altLang="en-US" sz="2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색상 및 밝기 분포</a:t>
            </a:r>
            <a:r>
              <a:rPr kumimoji="1"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비교하기 적합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D0B41B-79CF-5B1E-7503-713DC6E89175}"/>
              </a:ext>
            </a:extLst>
          </p:cNvPr>
          <p:cNvSpPr txBox="1"/>
          <p:nvPr/>
        </p:nvSpPr>
        <p:spPr>
          <a:xfrm>
            <a:off x="8001000" y="7028299"/>
            <a:ext cx="10006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멜 </a:t>
            </a:r>
            <a:r>
              <a:rPr kumimoji="1" lang="ko-KR" altLang="en-US" sz="28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스펙트로그램의</a:t>
            </a:r>
            <a:r>
              <a:rPr kumimoji="1"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ko-KR" altLang="en-US" sz="2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형태와 패턴</a:t>
            </a:r>
            <a:r>
              <a:rPr kumimoji="1"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고려하여 유사성을 측정하기 적합</a:t>
            </a:r>
          </a:p>
        </p:txBody>
      </p:sp>
      <p:grpSp>
        <p:nvGrpSpPr>
          <p:cNvPr id="29" name="Group 2">
            <a:extLst>
              <a:ext uri="{FF2B5EF4-FFF2-40B4-BE49-F238E27FC236}">
                <a16:creationId xmlns:a16="http://schemas.microsoft.com/office/drawing/2014/main" id="{2D1DBF55-4BCB-864A-5745-2674E6DC337C}"/>
              </a:ext>
            </a:extLst>
          </p:cNvPr>
          <p:cNvGrpSpPr/>
          <p:nvPr/>
        </p:nvGrpSpPr>
        <p:grpSpPr>
          <a:xfrm rot="-10800000">
            <a:off x="-3" y="0"/>
            <a:ext cx="2841793" cy="10287000"/>
            <a:chOff x="0" y="0"/>
            <a:chExt cx="961876" cy="2709333"/>
          </a:xfrm>
        </p:grpSpPr>
        <p:sp>
          <p:nvSpPr>
            <p:cNvPr id="34" name="Freeform 3">
              <a:extLst>
                <a:ext uri="{FF2B5EF4-FFF2-40B4-BE49-F238E27FC236}">
                  <a16:creationId xmlns:a16="http://schemas.microsoft.com/office/drawing/2014/main" id="{5ED2BE3E-189A-F440-3DB6-66B67A6B6CD2}"/>
                </a:ext>
              </a:extLst>
            </p:cNvPr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43" name="TextBox 4">
              <a:extLst>
                <a:ext uri="{FF2B5EF4-FFF2-40B4-BE49-F238E27FC236}">
                  <a16:creationId xmlns:a16="http://schemas.microsoft.com/office/drawing/2014/main" id="{4572DAD0-0690-1885-73F9-2F4FEED26468}"/>
                </a:ext>
              </a:extLst>
            </p:cNvPr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9A2A964-C9C6-02F2-F40E-783C2997D841}"/>
              </a:ext>
            </a:extLst>
          </p:cNvPr>
          <p:cNvGrpSpPr/>
          <p:nvPr/>
        </p:nvGrpSpPr>
        <p:grpSpPr>
          <a:xfrm>
            <a:off x="381000" y="4680000"/>
            <a:ext cx="3257588" cy="830291"/>
            <a:chOff x="381000" y="2417008"/>
            <a:chExt cx="3257588" cy="830291"/>
          </a:xfrm>
        </p:grpSpPr>
        <p:grpSp>
          <p:nvGrpSpPr>
            <p:cNvPr id="45" name="Group 6">
              <a:extLst>
                <a:ext uri="{FF2B5EF4-FFF2-40B4-BE49-F238E27FC236}">
                  <a16:creationId xmlns:a16="http://schemas.microsoft.com/office/drawing/2014/main" id="{BF7FE793-7DCE-D7C9-8A08-B47331CE6F30}"/>
                </a:ext>
              </a:extLst>
            </p:cNvPr>
            <p:cNvGrpSpPr/>
            <p:nvPr/>
          </p:nvGrpSpPr>
          <p:grpSpPr>
            <a:xfrm>
              <a:off x="381000" y="2417008"/>
              <a:ext cx="3257588" cy="830291"/>
              <a:chOff x="0" y="0"/>
              <a:chExt cx="857965" cy="218677"/>
            </a:xfrm>
          </p:grpSpPr>
          <p:sp>
            <p:nvSpPr>
              <p:cNvPr id="49" name="Freeform 7">
                <a:extLst>
                  <a:ext uri="{FF2B5EF4-FFF2-40B4-BE49-F238E27FC236}">
                    <a16:creationId xmlns:a16="http://schemas.microsoft.com/office/drawing/2014/main" id="{AF6169A3-E192-9BF3-FD07-F47193DAE226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50" name="TextBox 8">
                <a:extLst>
                  <a:ext uri="{FF2B5EF4-FFF2-40B4-BE49-F238E27FC236}">
                    <a16:creationId xmlns:a16="http://schemas.microsoft.com/office/drawing/2014/main" id="{1EF23195-4D4E-84F4-1FA5-9DAE6C0C0EE4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46" name="TextBox 12">
              <a:extLst>
                <a:ext uri="{FF2B5EF4-FFF2-40B4-BE49-F238E27FC236}">
                  <a16:creationId xmlns:a16="http://schemas.microsoft.com/office/drawing/2014/main" id="{B665FA2F-8ADA-EA6F-03A3-2295F9683A46}"/>
                </a:ext>
              </a:extLst>
            </p:cNvPr>
            <p:cNvSpPr txBox="1"/>
            <p:nvPr/>
          </p:nvSpPr>
          <p:spPr>
            <a:xfrm>
              <a:off x="814355" y="2689279"/>
              <a:ext cx="2333728" cy="2741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dirty="0">
                  <a:solidFill>
                    <a:srgbClr val="5371FF"/>
                  </a:solidFill>
                  <a:ea typeface="TDTD평고딕"/>
                </a:rPr>
                <a:t>개발 이슈</a:t>
              </a:r>
              <a:endParaRPr lang="en-US" altLang="ko-KR" dirty="0">
                <a:solidFill>
                  <a:srgbClr val="5371FF"/>
                </a:solidFill>
                <a:ea typeface="TDTD평고딕"/>
              </a:endParaRPr>
            </a:p>
          </p:txBody>
        </p:sp>
        <p:grpSp>
          <p:nvGrpSpPr>
            <p:cNvPr id="47" name="Group 23">
              <a:extLst>
                <a:ext uri="{FF2B5EF4-FFF2-40B4-BE49-F238E27FC236}">
                  <a16:creationId xmlns:a16="http://schemas.microsoft.com/office/drawing/2014/main" id="{EA572136-91D6-E4B3-89F2-F870EE79B608}"/>
                </a:ext>
              </a:extLst>
            </p:cNvPr>
            <p:cNvGrpSpPr/>
            <p:nvPr/>
          </p:nvGrpSpPr>
          <p:grpSpPr>
            <a:xfrm>
              <a:off x="2438400" y="2745255"/>
              <a:ext cx="173797" cy="173797"/>
              <a:chOff x="0" y="0"/>
              <a:chExt cx="6350000" cy="6350000"/>
            </a:xfrm>
          </p:grpSpPr>
          <p:sp>
            <p:nvSpPr>
              <p:cNvPr id="48" name="Freeform 24">
                <a:extLst>
                  <a:ext uri="{FF2B5EF4-FFF2-40B4-BE49-F238E27FC236}">
                    <a16:creationId xmlns:a16="http://schemas.microsoft.com/office/drawing/2014/main" id="{616481AE-D0EC-4E8E-AEF1-6818659BC61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E841E4E-9345-9686-4A9C-B0AEB60B9A3C}"/>
              </a:ext>
            </a:extLst>
          </p:cNvPr>
          <p:cNvGrpSpPr/>
          <p:nvPr/>
        </p:nvGrpSpPr>
        <p:grpSpPr>
          <a:xfrm>
            <a:off x="381000" y="3549600"/>
            <a:ext cx="3257588" cy="830291"/>
            <a:chOff x="809043" y="4678781"/>
            <a:chExt cx="3257588" cy="830291"/>
          </a:xfrm>
        </p:grpSpPr>
        <p:grpSp>
          <p:nvGrpSpPr>
            <p:cNvPr id="52" name="Group 14">
              <a:extLst>
                <a:ext uri="{FF2B5EF4-FFF2-40B4-BE49-F238E27FC236}">
                  <a16:creationId xmlns:a16="http://schemas.microsoft.com/office/drawing/2014/main" id="{4A903E84-2096-EAF6-CAAB-C4D3297054C0}"/>
                </a:ext>
              </a:extLst>
            </p:cNvPr>
            <p:cNvGrpSpPr/>
            <p:nvPr/>
          </p:nvGrpSpPr>
          <p:grpSpPr>
            <a:xfrm>
              <a:off x="809043" y="4678781"/>
              <a:ext cx="3257588" cy="830291"/>
              <a:chOff x="0" y="0"/>
              <a:chExt cx="857965" cy="218677"/>
            </a:xfrm>
          </p:grpSpPr>
          <p:sp>
            <p:nvSpPr>
              <p:cNvPr id="54" name="Freeform 15">
                <a:extLst>
                  <a:ext uri="{FF2B5EF4-FFF2-40B4-BE49-F238E27FC236}">
                    <a16:creationId xmlns:a16="http://schemas.microsoft.com/office/drawing/2014/main" id="{91B77EAB-767F-A8D7-7CD7-92E97CAD406A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55" name="TextBox 16">
                <a:extLst>
                  <a:ext uri="{FF2B5EF4-FFF2-40B4-BE49-F238E27FC236}">
                    <a16:creationId xmlns:a16="http://schemas.microsoft.com/office/drawing/2014/main" id="{A921216C-CA49-A6A7-8A78-2427E21CE5B5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53" name="TextBox 25">
              <a:extLst>
                <a:ext uri="{FF2B5EF4-FFF2-40B4-BE49-F238E27FC236}">
                  <a16:creationId xmlns:a16="http://schemas.microsoft.com/office/drawing/2014/main" id="{EE861191-DD80-3A0C-F833-F7391DD73D64}"/>
                </a:ext>
              </a:extLst>
            </p:cNvPr>
            <p:cNvSpPr txBox="1"/>
            <p:nvPr/>
          </p:nvSpPr>
          <p:spPr>
            <a:xfrm>
              <a:off x="1242398" y="4968735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개발 </a:t>
              </a:r>
              <a:r>
                <a:rPr lang="ko-KR" altLang="en-US" dirty="0">
                  <a:solidFill>
                    <a:srgbClr val="FFFFFF"/>
                  </a:solidFill>
                  <a:ea typeface="TDTD평고딕"/>
                </a:rPr>
                <a:t>현황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DD1D7B6-9AC7-6093-C232-72BB0D7AFE9A}"/>
              </a:ext>
            </a:extLst>
          </p:cNvPr>
          <p:cNvGrpSpPr/>
          <p:nvPr/>
        </p:nvGrpSpPr>
        <p:grpSpPr>
          <a:xfrm>
            <a:off x="381000" y="5809667"/>
            <a:ext cx="3257588" cy="830291"/>
            <a:chOff x="809043" y="5809667"/>
            <a:chExt cx="3257588" cy="830291"/>
          </a:xfrm>
        </p:grpSpPr>
        <p:grpSp>
          <p:nvGrpSpPr>
            <p:cNvPr id="57" name="Group 17">
              <a:extLst>
                <a:ext uri="{FF2B5EF4-FFF2-40B4-BE49-F238E27FC236}">
                  <a16:creationId xmlns:a16="http://schemas.microsoft.com/office/drawing/2014/main" id="{9560A9EA-3AA5-30E7-15B7-DBB456D927A0}"/>
                </a:ext>
              </a:extLst>
            </p:cNvPr>
            <p:cNvGrpSpPr/>
            <p:nvPr/>
          </p:nvGrpSpPr>
          <p:grpSpPr>
            <a:xfrm>
              <a:off x="809043" y="5809667"/>
              <a:ext cx="3257588" cy="830291"/>
              <a:chOff x="0" y="0"/>
              <a:chExt cx="857965" cy="218677"/>
            </a:xfrm>
          </p:grpSpPr>
          <p:sp>
            <p:nvSpPr>
              <p:cNvPr id="59" name="Freeform 18">
                <a:extLst>
                  <a:ext uri="{FF2B5EF4-FFF2-40B4-BE49-F238E27FC236}">
                    <a16:creationId xmlns:a16="http://schemas.microsoft.com/office/drawing/2014/main" id="{6B55D21F-5796-62DE-061B-F17F86FA1948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60" name="TextBox 19">
                <a:extLst>
                  <a:ext uri="{FF2B5EF4-FFF2-40B4-BE49-F238E27FC236}">
                    <a16:creationId xmlns:a16="http://schemas.microsoft.com/office/drawing/2014/main" id="{386A4113-BEE9-C37F-A907-B23BC37CC4F1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58" name="TextBox 26">
              <a:extLst>
                <a:ext uri="{FF2B5EF4-FFF2-40B4-BE49-F238E27FC236}">
                  <a16:creationId xmlns:a16="http://schemas.microsoft.com/office/drawing/2014/main" id="{535721D2-C5B6-D0A6-B461-779547C7EE3C}"/>
                </a:ext>
              </a:extLst>
            </p:cNvPr>
            <p:cNvSpPr txBox="1"/>
            <p:nvPr/>
          </p:nvSpPr>
          <p:spPr>
            <a:xfrm>
              <a:off x="1242398" y="6099621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향후 계획</a:t>
              </a:r>
              <a:endParaRPr lang="en-US" altLang="ko-KR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sp>
        <p:nvSpPr>
          <p:cNvPr id="61" name="TextBox 29">
            <a:extLst>
              <a:ext uri="{FF2B5EF4-FFF2-40B4-BE49-F238E27FC236}">
                <a16:creationId xmlns:a16="http://schemas.microsoft.com/office/drawing/2014/main" id="{BA085754-BF73-9921-4190-91862F5E8FB5}"/>
              </a:ext>
            </a:extLst>
          </p:cNvPr>
          <p:cNvSpPr txBox="1"/>
          <p:nvPr/>
        </p:nvSpPr>
        <p:spPr>
          <a:xfrm>
            <a:off x="493942" y="789849"/>
            <a:ext cx="1946101" cy="85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Detects Error in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Communication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System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48FFB55-782D-8361-09BB-F151F1D552EF}"/>
              </a:ext>
            </a:extLst>
          </p:cNvPr>
          <p:cNvGrpSpPr/>
          <p:nvPr/>
        </p:nvGrpSpPr>
        <p:grpSpPr>
          <a:xfrm>
            <a:off x="381000" y="2415600"/>
            <a:ext cx="3257588" cy="830291"/>
            <a:chOff x="809043" y="3547894"/>
            <a:chExt cx="3257588" cy="830291"/>
          </a:xfrm>
        </p:grpSpPr>
        <p:grpSp>
          <p:nvGrpSpPr>
            <p:cNvPr id="63" name="Group 9">
              <a:extLst>
                <a:ext uri="{FF2B5EF4-FFF2-40B4-BE49-F238E27FC236}">
                  <a16:creationId xmlns:a16="http://schemas.microsoft.com/office/drawing/2014/main" id="{24EC0892-A65A-6CD4-7775-75E3F3CBEB33}"/>
                </a:ext>
              </a:extLst>
            </p:cNvPr>
            <p:cNvGrpSpPr/>
            <p:nvPr/>
          </p:nvGrpSpPr>
          <p:grpSpPr>
            <a:xfrm>
              <a:off x="809043" y="3547894"/>
              <a:ext cx="3257588" cy="830291"/>
              <a:chOff x="0" y="0"/>
              <a:chExt cx="857965" cy="218677"/>
            </a:xfrm>
          </p:grpSpPr>
          <p:sp>
            <p:nvSpPr>
              <p:cNvPr id="65" name="Freeform 10">
                <a:extLst>
                  <a:ext uri="{FF2B5EF4-FFF2-40B4-BE49-F238E27FC236}">
                    <a16:creationId xmlns:a16="http://schemas.microsoft.com/office/drawing/2014/main" id="{8E972109-F9B2-4D05-9CA0-C524A6BEEEBA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66" name="TextBox 11">
                <a:extLst>
                  <a:ext uri="{FF2B5EF4-FFF2-40B4-BE49-F238E27FC236}">
                    <a16:creationId xmlns:a16="http://schemas.microsoft.com/office/drawing/2014/main" id="{2FE499E3-724D-CE83-4806-2463FF9D1D41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64" name="TextBox 13">
              <a:extLst>
                <a:ext uri="{FF2B5EF4-FFF2-40B4-BE49-F238E27FC236}">
                  <a16:creationId xmlns:a16="http://schemas.microsoft.com/office/drawing/2014/main" id="{8F2CD570-4D4A-23C2-5280-7A1976C46AD8}"/>
                </a:ext>
              </a:extLst>
            </p:cNvPr>
            <p:cNvSpPr txBox="1"/>
            <p:nvPr/>
          </p:nvSpPr>
          <p:spPr>
            <a:xfrm>
              <a:off x="1242398" y="3831056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문제 정의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sp>
        <p:nvSpPr>
          <p:cNvPr id="2" name="AutoShape 31">
            <a:extLst>
              <a:ext uri="{FF2B5EF4-FFF2-40B4-BE49-F238E27FC236}">
                <a16:creationId xmlns:a16="http://schemas.microsoft.com/office/drawing/2014/main" id="{A5CCA23C-C50C-1C69-7CCB-0DD44FEB2264}"/>
              </a:ext>
            </a:extLst>
          </p:cNvPr>
          <p:cNvSpPr/>
          <p:nvPr/>
        </p:nvSpPr>
        <p:spPr>
          <a:xfrm flipV="1">
            <a:off x="3638588" y="8962478"/>
            <a:ext cx="13943463" cy="1967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3" name="TextBox 30">
            <a:extLst>
              <a:ext uri="{FF2B5EF4-FFF2-40B4-BE49-F238E27FC236}">
                <a16:creationId xmlns:a16="http://schemas.microsoft.com/office/drawing/2014/main" id="{622BECB0-35FB-38DB-73F6-FE0C9BBFD9EB}"/>
              </a:ext>
            </a:extLst>
          </p:cNvPr>
          <p:cNvSpPr txBox="1"/>
          <p:nvPr/>
        </p:nvSpPr>
        <p:spPr>
          <a:xfrm>
            <a:off x="4038600" y="2306877"/>
            <a:ext cx="914400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altLang="ko-KR" sz="3600" u="none" strike="noStrike" spc="-45" dirty="0">
                <a:solidFill>
                  <a:srgbClr val="12127D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2. </a:t>
            </a:r>
            <a:r>
              <a:rPr lang="ko-KR" altLang="en-US" sz="3600" u="none" strike="noStrike" spc="-45" dirty="0">
                <a:solidFill>
                  <a:srgbClr val="12127D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평가 지표 선정</a:t>
            </a:r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E14A0696-11CC-0B4D-7F17-7738B1ED2C58}"/>
              </a:ext>
            </a:extLst>
          </p:cNvPr>
          <p:cNvSpPr txBox="1"/>
          <p:nvPr/>
        </p:nvSpPr>
        <p:spPr>
          <a:xfrm>
            <a:off x="3971598" y="1079790"/>
            <a:ext cx="8222728" cy="649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ko-KR" altLang="en-US" sz="4800" dirty="0">
                <a:solidFill>
                  <a:srgbClr val="12127D"/>
                </a:solidFill>
                <a:ea typeface="TDTD평고딕"/>
              </a:rPr>
              <a:t>개발 이슈</a:t>
            </a:r>
            <a:endParaRPr lang="en-US" sz="4800" dirty="0">
              <a:solidFill>
                <a:srgbClr val="12127D"/>
              </a:solidFill>
              <a:ea typeface="TDTD평고딕"/>
            </a:endParaRPr>
          </a:p>
        </p:txBody>
      </p:sp>
    </p:spTree>
    <p:extLst>
      <p:ext uri="{BB962C8B-B14F-4D97-AF65-F5344CB8AC3E}">
        <p14:creationId xmlns:p14="http://schemas.microsoft.com/office/powerpoint/2010/main" val="1946809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2"/>
          <p:cNvSpPr txBox="1"/>
          <p:nvPr/>
        </p:nvSpPr>
        <p:spPr>
          <a:xfrm>
            <a:off x="14487426" y="9258300"/>
            <a:ext cx="3085099" cy="19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- 14 -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18C60C6F-B6C8-9A76-CBBB-29D7FAB4FDCC}"/>
              </a:ext>
            </a:extLst>
          </p:cNvPr>
          <p:cNvGrpSpPr/>
          <p:nvPr/>
        </p:nvGrpSpPr>
        <p:grpSpPr>
          <a:xfrm>
            <a:off x="4648200" y="2653636"/>
            <a:ext cx="11945350" cy="5995064"/>
            <a:chOff x="5330141" y="2417008"/>
            <a:chExt cx="11945350" cy="5995064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12C024A5-A39A-4D35-D0A9-FAE5B5E3998B}"/>
                </a:ext>
              </a:extLst>
            </p:cNvPr>
            <p:cNvGrpSpPr/>
            <p:nvPr/>
          </p:nvGrpSpPr>
          <p:grpSpPr>
            <a:xfrm>
              <a:off x="5336914" y="2625603"/>
              <a:ext cx="6840000" cy="2880000"/>
              <a:chOff x="5336914" y="2625603"/>
              <a:chExt cx="6840000" cy="2880000"/>
            </a:xfrm>
          </p:grpSpPr>
          <p:grpSp>
            <p:nvGrpSpPr>
              <p:cNvPr id="70" name="Group 4">
                <a:extLst>
                  <a:ext uri="{FF2B5EF4-FFF2-40B4-BE49-F238E27FC236}">
                    <a16:creationId xmlns:a16="http://schemas.microsoft.com/office/drawing/2014/main" id="{9FEC77A3-7EDD-76D9-C33E-AB3E7B5168A7}"/>
                  </a:ext>
                </a:extLst>
              </p:cNvPr>
              <p:cNvGrpSpPr/>
              <p:nvPr/>
            </p:nvGrpSpPr>
            <p:grpSpPr>
              <a:xfrm>
                <a:off x="5336914" y="2625603"/>
                <a:ext cx="6840000" cy="2880000"/>
                <a:chOff x="0" y="-57150"/>
                <a:chExt cx="1152861" cy="809079"/>
              </a:xfrm>
            </p:grpSpPr>
            <p:sp>
              <p:nvSpPr>
                <p:cNvPr id="72" name="Freeform 5">
                  <a:extLst>
                    <a:ext uri="{FF2B5EF4-FFF2-40B4-BE49-F238E27FC236}">
                      <a16:creationId xmlns:a16="http://schemas.microsoft.com/office/drawing/2014/main" id="{D113C4B8-826D-26A3-A90E-30F8826CBD8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52861" cy="751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861" h="751929">
                      <a:moveTo>
                        <a:pt x="92710" y="0"/>
                      </a:moveTo>
                      <a:lnTo>
                        <a:pt x="1060151" y="0"/>
                      </a:lnTo>
                      <a:cubicBezTo>
                        <a:pt x="1111353" y="0"/>
                        <a:pt x="1152861" y="41508"/>
                        <a:pt x="1152861" y="92710"/>
                      </a:cubicBezTo>
                      <a:lnTo>
                        <a:pt x="1152861" y="659219"/>
                      </a:lnTo>
                      <a:cubicBezTo>
                        <a:pt x="1152861" y="683807"/>
                        <a:pt x="1143093" y="707389"/>
                        <a:pt x="1125707" y="724775"/>
                      </a:cubicBezTo>
                      <a:cubicBezTo>
                        <a:pt x="1108320" y="742162"/>
                        <a:pt x="1084739" y="751929"/>
                        <a:pt x="1060151" y="751929"/>
                      </a:cubicBezTo>
                      <a:lnTo>
                        <a:pt x="92710" y="751929"/>
                      </a:lnTo>
                      <a:cubicBezTo>
                        <a:pt x="41508" y="751929"/>
                        <a:pt x="0" y="710422"/>
                        <a:pt x="0" y="659219"/>
                      </a:cubicBezTo>
                      <a:lnTo>
                        <a:pt x="0" y="92710"/>
                      </a:lnTo>
                      <a:cubicBezTo>
                        <a:pt x="0" y="41508"/>
                        <a:pt x="41508" y="0"/>
                        <a:pt x="92710" y="0"/>
                      </a:cubicBezTo>
                      <a:close/>
                    </a:path>
                  </a:pathLst>
                </a:custGeom>
                <a:solidFill>
                  <a:srgbClr val="E9F1FF"/>
                </a:solidFill>
              </p:spPr>
              <p:txBody>
                <a:bodyPr/>
                <a:lstStyle/>
                <a:p>
                  <a:endParaRPr lang="ko-Kore-KR" altLang="en-US"/>
                </a:p>
              </p:txBody>
            </p:sp>
            <p:sp>
              <p:nvSpPr>
                <p:cNvPr id="73" name="TextBox 6">
                  <a:extLst>
                    <a:ext uri="{FF2B5EF4-FFF2-40B4-BE49-F238E27FC236}">
                      <a16:creationId xmlns:a16="http://schemas.microsoft.com/office/drawing/2014/main" id="{10B0A2AB-5DB6-CA23-0D6B-EF2D15373C80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1152861" cy="80907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360"/>
                    </a:lnSpc>
                  </a:pPr>
                  <a:endParaRPr/>
                </a:p>
              </p:txBody>
            </p:sp>
          </p:grpSp>
          <p:sp>
            <p:nvSpPr>
              <p:cNvPr id="71" name="TextBox 7">
                <a:extLst>
                  <a:ext uri="{FF2B5EF4-FFF2-40B4-BE49-F238E27FC236}">
                    <a16:creationId xmlns:a16="http://schemas.microsoft.com/office/drawing/2014/main" id="{7627E645-CA1D-334B-EC96-D7857D46D4DA}"/>
                  </a:ext>
                </a:extLst>
              </p:cNvPr>
              <p:cNvSpPr txBox="1"/>
              <p:nvPr/>
            </p:nvSpPr>
            <p:spPr>
              <a:xfrm>
                <a:off x="6589995" y="2970975"/>
                <a:ext cx="4320292" cy="25378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1919"/>
                  </a:lnSpc>
                  <a:spcBef>
                    <a:spcPct val="0"/>
                  </a:spcBef>
                </a:pPr>
                <a:r>
                  <a:rPr lang="ko-KR" altLang="en-US" sz="2000" dirty="0">
                    <a:solidFill>
                      <a:srgbClr val="5271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웨이브 폼</a:t>
                </a:r>
                <a:endParaRPr lang="en-US" sz="2000" dirty="0">
                  <a:solidFill>
                    <a:srgbClr val="5271FF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pic>
            <p:nvPicPr>
              <p:cNvPr id="60" name="그림 59" descr="라인, 그래프, 도표이(가) 표시된 사진&#10;&#10;자동 생성된 설명">
                <a:extLst>
                  <a:ext uri="{FF2B5EF4-FFF2-40B4-BE49-F238E27FC236}">
                    <a16:creationId xmlns:a16="http://schemas.microsoft.com/office/drawing/2014/main" id="{8523C2C8-76ED-DB83-3049-8E75B0990179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6770" y="3310516"/>
                <a:ext cx="5760000" cy="1260000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7D384AE-B568-0503-7C5B-2FA357BC8795}"/>
                  </a:ext>
                </a:extLst>
              </p:cNvPr>
              <p:cNvSpPr txBox="1"/>
              <p:nvPr/>
            </p:nvSpPr>
            <p:spPr>
              <a:xfrm>
                <a:off x="5859315" y="4660763"/>
                <a:ext cx="5811770" cy="791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2839"/>
                  </a:lnSpc>
                </a:pPr>
                <a:r>
                  <a:rPr lang="ko-KR" altLang="en-US" sz="20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진폭을 시각화 하기에는 좋지만 복잡한 주파수의</a:t>
                </a:r>
                <a:endPara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algn="ctr">
                  <a:lnSpc>
                    <a:spcPts val="2839"/>
                  </a:lnSpc>
                </a:pPr>
                <a:r>
                  <a:rPr lang="ko-KR" altLang="en-US" sz="20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세부 정보를 나타내기에는 적합하지 않음</a:t>
                </a:r>
                <a:endPara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C0C18642-3764-B28E-49F0-0432E785200F}"/>
                </a:ext>
              </a:extLst>
            </p:cNvPr>
            <p:cNvGrpSpPr/>
            <p:nvPr/>
          </p:nvGrpSpPr>
          <p:grpSpPr>
            <a:xfrm>
              <a:off x="5330141" y="5532071"/>
              <a:ext cx="6840000" cy="2880000"/>
              <a:chOff x="5330141" y="5532071"/>
              <a:chExt cx="6840000" cy="2880000"/>
            </a:xfrm>
          </p:grpSpPr>
          <p:grpSp>
            <p:nvGrpSpPr>
              <p:cNvPr id="48" name="Group 4">
                <a:extLst>
                  <a:ext uri="{FF2B5EF4-FFF2-40B4-BE49-F238E27FC236}">
                    <a16:creationId xmlns:a16="http://schemas.microsoft.com/office/drawing/2014/main" id="{45F3F3E1-930C-9F7B-BA5E-1C4D634AFDF8}"/>
                  </a:ext>
                </a:extLst>
              </p:cNvPr>
              <p:cNvGrpSpPr/>
              <p:nvPr/>
            </p:nvGrpSpPr>
            <p:grpSpPr>
              <a:xfrm>
                <a:off x="5330141" y="5532071"/>
                <a:ext cx="6840000" cy="2880000"/>
                <a:chOff x="0" y="-57150"/>
                <a:chExt cx="1152861" cy="809079"/>
              </a:xfrm>
            </p:grpSpPr>
            <p:sp>
              <p:nvSpPr>
                <p:cNvPr id="52" name="Freeform 5">
                  <a:extLst>
                    <a:ext uri="{FF2B5EF4-FFF2-40B4-BE49-F238E27FC236}">
                      <a16:creationId xmlns:a16="http://schemas.microsoft.com/office/drawing/2014/main" id="{802DE6E8-A517-3B29-2EB6-AB73797D41A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52861" cy="751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861" h="751929">
                      <a:moveTo>
                        <a:pt x="92710" y="0"/>
                      </a:moveTo>
                      <a:lnTo>
                        <a:pt x="1060151" y="0"/>
                      </a:lnTo>
                      <a:cubicBezTo>
                        <a:pt x="1111353" y="0"/>
                        <a:pt x="1152861" y="41508"/>
                        <a:pt x="1152861" y="92710"/>
                      </a:cubicBezTo>
                      <a:lnTo>
                        <a:pt x="1152861" y="659219"/>
                      </a:lnTo>
                      <a:cubicBezTo>
                        <a:pt x="1152861" y="683807"/>
                        <a:pt x="1143093" y="707389"/>
                        <a:pt x="1125707" y="724775"/>
                      </a:cubicBezTo>
                      <a:cubicBezTo>
                        <a:pt x="1108320" y="742162"/>
                        <a:pt x="1084739" y="751929"/>
                        <a:pt x="1060151" y="751929"/>
                      </a:cubicBezTo>
                      <a:lnTo>
                        <a:pt x="92710" y="751929"/>
                      </a:lnTo>
                      <a:cubicBezTo>
                        <a:pt x="41508" y="751929"/>
                        <a:pt x="0" y="710422"/>
                        <a:pt x="0" y="659219"/>
                      </a:cubicBezTo>
                      <a:lnTo>
                        <a:pt x="0" y="92710"/>
                      </a:lnTo>
                      <a:cubicBezTo>
                        <a:pt x="0" y="41508"/>
                        <a:pt x="41508" y="0"/>
                        <a:pt x="92710" y="0"/>
                      </a:cubicBezTo>
                      <a:close/>
                    </a:path>
                  </a:pathLst>
                </a:custGeom>
                <a:solidFill>
                  <a:srgbClr val="E9F1FF"/>
                </a:solidFill>
              </p:spPr>
              <p:txBody>
                <a:bodyPr/>
                <a:lstStyle/>
                <a:p>
                  <a:endParaRPr lang="ko-Kore-KR" altLang="en-US"/>
                </a:p>
              </p:txBody>
            </p:sp>
            <p:sp>
              <p:nvSpPr>
                <p:cNvPr id="53" name="TextBox 6">
                  <a:extLst>
                    <a:ext uri="{FF2B5EF4-FFF2-40B4-BE49-F238E27FC236}">
                      <a16:creationId xmlns:a16="http://schemas.microsoft.com/office/drawing/2014/main" id="{53DAC895-741B-8472-CC00-E3969797C1AB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1152861" cy="80907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360"/>
                    </a:lnSpc>
                  </a:pPr>
                  <a:endParaRPr/>
                </a:p>
              </p:txBody>
            </p:sp>
          </p:grpSp>
          <p:sp>
            <p:nvSpPr>
              <p:cNvPr id="49" name="TextBox 7">
                <a:extLst>
                  <a:ext uri="{FF2B5EF4-FFF2-40B4-BE49-F238E27FC236}">
                    <a16:creationId xmlns:a16="http://schemas.microsoft.com/office/drawing/2014/main" id="{C962C64F-7651-3F8A-C574-46E3C2D6AA92}"/>
                  </a:ext>
                </a:extLst>
              </p:cNvPr>
              <p:cNvSpPr txBox="1"/>
              <p:nvPr/>
            </p:nvSpPr>
            <p:spPr>
              <a:xfrm>
                <a:off x="6583222" y="5877443"/>
                <a:ext cx="4320292" cy="25378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1919"/>
                  </a:lnSpc>
                  <a:spcBef>
                    <a:spcPct val="0"/>
                  </a:spcBef>
                </a:pPr>
                <a:r>
                  <a:rPr lang="ko-KR" altLang="en-US" sz="2000" dirty="0">
                    <a:solidFill>
                      <a:srgbClr val="5271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멜 </a:t>
                </a:r>
                <a:r>
                  <a:rPr lang="ko-KR" altLang="en-US" sz="2000" dirty="0" err="1">
                    <a:solidFill>
                      <a:srgbClr val="5271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스펙트로그램</a:t>
                </a:r>
                <a:endParaRPr lang="en-US" sz="2000" dirty="0">
                  <a:solidFill>
                    <a:srgbClr val="5271FF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A7DF84F-9E32-C009-E47F-0EB1BBF5302C}"/>
                  </a:ext>
                </a:extLst>
              </p:cNvPr>
              <p:cNvSpPr txBox="1"/>
              <p:nvPr/>
            </p:nvSpPr>
            <p:spPr>
              <a:xfrm>
                <a:off x="5852542" y="7516568"/>
                <a:ext cx="5811770" cy="791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2839"/>
                  </a:lnSpc>
                </a:pPr>
                <a:r>
                  <a:rPr lang="ko-KR" altLang="en-US" sz="20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인간의 청각 시스템과 비교적 일치하므로</a:t>
                </a:r>
                <a:endPara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algn="ctr">
                  <a:lnSpc>
                    <a:spcPts val="2839"/>
                  </a:lnSpc>
                </a:pPr>
                <a:r>
                  <a:rPr lang="ko-KR" altLang="en-US" sz="20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음성 및 음악 신호 처리에 매우 유용함</a:t>
                </a:r>
                <a:endPara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  <p:pic>
            <p:nvPicPr>
              <p:cNvPr id="61" name="그림 60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E6010F1C-694A-E400-07E0-8C437B44F672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5200" y="6188833"/>
                <a:ext cx="5760000" cy="1260000"/>
              </a:xfrm>
              <a:prstGeom prst="rect">
                <a:avLst/>
              </a:prstGeom>
            </p:spPr>
          </p:pic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5CB3D708-7A6F-5E0F-6CF9-D01CECB6F842}"/>
                </a:ext>
              </a:extLst>
            </p:cNvPr>
            <p:cNvGrpSpPr/>
            <p:nvPr/>
          </p:nvGrpSpPr>
          <p:grpSpPr>
            <a:xfrm>
              <a:off x="12462927" y="2417008"/>
              <a:ext cx="4812564" cy="5995064"/>
              <a:chOff x="12462927" y="2417008"/>
              <a:chExt cx="4812564" cy="5995064"/>
            </a:xfrm>
          </p:grpSpPr>
          <p:grpSp>
            <p:nvGrpSpPr>
              <p:cNvPr id="56" name="Group 4">
                <a:extLst>
                  <a:ext uri="{FF2B5EF4-FFF2-40B4-BE49-F238E27FC236}">
                    <a16:creationId xmlns:a16="http://schemas.microsoft.com/office/drawing/2014/main" id="{4DB21502-A085-F8A8-47FD-480AA411E5BE}"/>
                  </a:ext>
                </a:extLst>
              </p:cNvPr>
              <p:cNvGrpSpPr/>
              <p:nvPr/>
            </p:nvGrpSpPr>
            <p:grpSpPr>
              <a:xfrm>
                <a:off x="12462927" y="2417008"/>
                <a:ext cx="4812564" cy="5995064"/>
                <a:chOff x="0" y="-57150"/>
                <a:chExt cx="1152861" cy="809079"/>
              </a:xfrm>
            </p:grpSpPr>
            <p:sp>
              <p:nvSpPr>
                <p:cNvPr id="63" name="Freeform 5">
                  <a:extLst>
                    <a:ext uri="{FF2B5EF4-FFF2-40B4-BE49-F238E27FC236}">
                      <a16:creationId xmlns:a16="http://schemas.microsoft.com/office/drawing/2014/main" id="{FBE1E49E-0B89-415C-A7C4-4F2153FA5F60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52861" cy="751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861" h="751929">
                      <a:moveTo>
                        <a:pt x="92710" y="0"/>
                      </a:moveTo>
                      <a:lnTo>
                        <a:pt x="1060151" y="0"/>
                      </a:lnTo>
                      <a:cubicBezTo>
                        <a:pt x="1111353" y="0"/>
                        <a:pt x="1152861" y="41508"/>
                        <a:pt x="1152861" y="92710"/>
                      </a:cubicBezTo>
                      <a:lnTo>
                        <a:pt x="1152861" y="659219"/>
                      </a:lnTo>
                      <a:cubicBezTo>
                        <a:pt x="1152861" y="683807"/>
                        <a:pt x="1143093" y="707389"/>
                        <a:pt x="1125707" y="724775"/>
                      </a:cubicBezTo>
                      <a:cubicBezTo>
                        <a:pt x="1108320" y="742162"/>
                        <a:pt x="1084739" y="751929"/>
                        <a:pt x="1060151" y="751929"/>
                      </a:cubicBezTo>
                      <a:lnTo>
                        <a:pt x="92710" y="751929"/>
                      </a:lnTo>
                      <a:cubicBezTo>
                        <a:pt x="41508" y="751929"/>
                        <a:pt x="0" y="710422"/>
                        <a:pt x="0" y="659219"/>
                      </a:cubicBezTo>
                      <a:lnTo>
                        <a:pt x="0" y="92710"/>
                      </a:lnTo>
                      <a:cubicBezTo>
                        <a:pt x="0" y="41508"/>
                        <a:pt x="41508" y="0"/>
                        <a:pt x="92710" y="0"/>
                      </a:cubicBezTo>
                      <a:close/>
                    </a:path>
                  </a:pathLst>
                </a:custGeom>
                <a:solidFill>
                  <a:srgbClr val="E9F1FF"/>
                </a:solidFill>
              </p:spPr>
              <p:txBody>
                <a:bodyPr/>
                <a:lstStyle/>
                <a:p>
                  <a:endParaRPr lang="ko-Kore-KR" altLang="en-US"/>
                </a:p>
              </p:txBody>
            </p:sp>
            <p:sp>
              <p:nvSpPr>
                <p:cNvPr id="74" name="TextBox 6">
                  <a:extLst>
                    <a:ext uri="{FF2B5EF4-FFF2-40B4-BE49-F238E27FC236}">
                      <a16:creationId xmlns:a16="http://schemas.microsoft.com/office/drawing/2014/main" id="{38FAAE68-8C46-DD1D-5CAE-3699C94B9911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1152861" cy="80907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360"/>
                    </a:lnSpc>
                  </a:pPr>
                  <a:endParaRPr/>
                </a:p>
              </p:txBody>
            </p:sp>
          </p:grpSp>
          <p:sp>
            <p:nvSpPr>
              <p:cNvPr id="57" name="TextBox 7">
                <a:extLst>
                  <a:ext uri="{FF2B5EF4-FFF2-40B4-BE49-F238E27FC236}">
                    <a16:creationId xmlns:a16="http://schemas.microsoft.com/office/drawing/2014/main" id="{C3867164-BD1C-2A10-43E9-2D568BE10276}"/>
                  </a:ext>
                </a:extLst>
              </p:cNvPr>
              <p:cNvSpPr txBox="1"/>
              <p:nvPr/>
            </p:nvSpPr>
            <p:spPr>
              <a:xfrm>
                <a:off x="13344584" y="3135941"/>
                <a:ext cx="3039720" cy="25244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1919"/>
                  </a:lnSpc>
                  <a:spcBef>
                    <a:spcPct val="0"/>
                  </a:spcBef>
                </a:pPr>
                <a:r>
                  <a:rPr lang="en-US" sz="2000" dirty="0">
                    <a:solidFill>
                      <a:srgbClr val="5271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3D </a:t>
                </a:r>
                <a:r>
                  <a:rPr lang="ko-KR" altLang="en-US" sz="2000" dirty="0">
                    <a:solidFill>
                      <a:srgbClr val="5271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멜 </a:t>
                </a:r>
                <a:r>
                  <a:rPr lang="ko-KR" altLang="en-US" sz="2000" dirty="0" err="1">
                    <a:solidFill>
                      <a:srgbClr val="5271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스펙트로그램</a:t>
                </a:r>
                <a:endParaRPr lang="en-US" sz="2000" dirty="0">
                  <a:solidFill>
                    <a:srgbClr val="5271FF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4A54E48-5138-D4B6-A77C-98E730226D33}"/>
                  </a:ext>
                </a:extLst>
              </p:cNvPr>
              <p:cNvSpPr txBox="1"/>
              <p:nvPr/>
            </p:nvSpPr>
            <p:spPr>
              <a:xfrm>
                <a:off x="12830483" y="7505700"/>
                <a:ext cx="4089110" cy="791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2839"/>
                  </a:lnSpc>
                </a:pPr>
                <a:r>
                  <a:rPr lang="ko-KR" altLang="en-US" sz="20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세밀한 데이터를 표현하기에는 좋지만</a:t>
                </a:r>
                <a:endPara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algn="ctr">
                  <a:lnSpc>
                    <a:spcPts val="2839"/>
                  </a:lnSpc>
                </a:pPr>
                <a:r>
                  <a:rPr lang="ko-KR" altLang="en-US" sz="20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데이터의 크기가 커서 비효율적임</a:t>
                </a:r>
                <a:endPara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  <p:pic>
            <p:nvPicPr>
              <p:cNvPr id="62" name="그림 61" descr="스크린샷, 스케치, 디자인이(가) 표시된 사진&#10;&#10;자동 생성된 설명">
                <a:extLst>
                  <a:ext uri="{FF2B5EF4-FFF2-40B4-BE49-F238E27FC236}">
                    <a16:creationId xmlns:a16="http://schemas.microsoft.com/office/drawing/2014/main" id="{85640890-9248-4C4A-71A7-066522D9A7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48243" y="3547893"/>
                <a:ext cx="4053591" cy="3835995"/>
              </a:xfrm>
              <a:prstGeom prst="rect">
                <a:avLst/>
              </a:prstGeom>
            </p:spPr>
          </p:pic>
        </p:grpSp>
      </p:grpSp>
      <p:grpSp>
        <p:nvGrpSpPr>
          <p:cNvPr id="18" name="Group 2">
            <a:extLst>
              <a:ext uri="{FF2B5EF4-FFF2-40B4-BE49-F238E27FC236}">
                <a16:creationId xmlns:a16="http://schemas.microsoft.com/office/drawing/2014/main" id="{4AD0E3AE-CFE5-4DC8-C5D1-F52733997253}"/>
              </a:ext>
            </a:extLst>
          </p:cNvPr>
          <p:cNvGrpSpPr/>
          <p:nvPr/>
        </p:nvGrpSpPr>
        <p:grpSpPr>
          <a:xfrm rot="-10800000">
            <a:off x="-3" y="0"/>
            <a:ext cx="2841793" cy="10287000"/>
            <a:chOff x="0" y="0"/>
            <a:chExt cx="961876" cy="2709333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9A2112A7-18CF-9476-7F42-1CB68A4DC11D}"/>
                </a:ext>
              </a:extLst>
            </p:cNvPr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E3652AE7-275A-C199-E32B-84E993B77CC8}"/>
                </a:ext>
              </a:extLst>
            </p:cNvPr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ABEFC54-44D1-4FEA-9663-2FFE8B59C01F}"/>
              </a:ext>
            </a:extLst>
          </p:cNvPr>
          <p:cNvGrpSpPr/>
          <p:nvPr/>
        </p:nvGrpSpPr>
        <p:grpSpPr>
          <a:xfrm>
            <a:off x="381000" y="4680000"/>
            <a:ext cx="3257588" cy="830291"/>
            <a:chOff x="381000" y="2417008"/>
            <a:chExt cx="3257588" cy="830291"/>
          </a:xfrm>
        </p:grpSpPr>
        <p:grpSp>
          <p:nvGrpSpPr>
            <p:cNvPr id="26" name="Group 6">
              <a:extLst>
                <a:ext uri="{FF2B5EF4-FFF2-40B4-BE49-F238E27FC236}">
                  <a16:creationId xmlns:a16="http://schemas.microsoft.com/office/drawing/2014/main" id="{6717DB36-DD76-C71D-CD44-30AF2FFABE18}"/>
                </a:ext>
              </a:extLst>
            </p:cNvPr>
            <p:cNvGrpSpPr/>
            <p:nvPr/>
          </p:nvGrpSpPr>
          <p:grpSpPr>
            <a:xfrm>
              <a:off x="381000" y="2417008"/>
              <a:ext cx="3257588" cy="830291"/>
              <a:chOff x="0" y="0"/>
              <a:chExt cx="857965" cy="218677"/>
            </a:xfrm>
          </p:grpSpPr>
          <p:sp>
            <p:nvSpPr>
              <p:cNvPr id="32" name="Freeform 7">
                <a:extLst>
                  <a:ext uri="{FF2B5EF4-FFF2-40B4-BE49-F238E27FC236}">
                    <a16:creationId xmlns:a16="http://schemas.microsoft.com/office/drawing/2014/main" id="{14D559D2-C056-863A-034B-7A0A0D96D91A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E3C4660E-A40E-D8B4-380A-A41D373A4C4C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27" name="TextBox 12">
              <a:extLst>
                <a:ext uri="{FF2B5EF4-FFF2-40B4-BE49-F238E27FC236}">
                  <a16:creationId xmlns:a16="http://schemas.microsoft.com/office/drawing/2014/main" id="{0F531F2C-3CCA-1D2E-BEBD-3E501659462E}"/>
                </a:ext>
              </a:extLst>
            </p:cNvPr>
            <p:cNvSpPr txBox="1"/>
            <p:nvPr/>
          </p:nvSpPr>
          <p:spPr>
            <a:xfrm>
              <a:off x="814355" y="2689279"/>
              <a:ext cx="2333728" cy="2741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dirty="0">
                  <a:solidFill>
                    <a:srgbClr val="5371FF"/>
                  </a:solidFill>
                  <a:ea typeface="TDTD평고딕"/>
                </a:rPr>
                <a:t>개발 이슈</a:t>
              </a:r>
              <a:endParaRPr lang="en-US" altLang="ko-KR" dirty="0">
                <a:solidFill>
                  <a:srgbClr val="5371FF"/>
                </a:solidFill>
                <a:ea typeface="TDTD평고딕"/>
              </a:endParaRPr>
            </a:p>
          </p:txBody>
        </p:sp>
        <p:grpSp>
          <p:nvGrpSpPr>
            <p:cNvPr id="28" name="Group 23">
              <a:extLst>
                <a:ext uri="{FF2B5EF4-FFF2-40B4-BE49-F238E27FC236}">
                  <a16:creationId xmlns:a16="http://schemas.microsoft.com/office/drawing/2014/main" id="{F22D6CC7-005B-97E9-115D-F86F4FBED4D0}"/>
                </a:ext>
              </a:extLst>
            </p:cNvPr>
            <p:cNvGrpSpPr/>
            <p:nvPr/>
          </p:nvGrpSpPr>
          <p:grpSpPr>
            <a:xfrm>
              <a:off x="2438400" y="2745255"/>
              <a:ext cx="173797" cy="173797"/>
              <a:chOff x="0" y="0"/>
              <a:chExt cx="6350000" cy="6350000"/>
            </a:xfrm>
          </p:grpSpPr>
          <p:sp>
            <p:nvSpPr>
              <p:cNvPr id="31" name="Freeform 24">
                <a:extLst>
                  <a:ext uri="{FF2B5EF4-FFF2-40B4-BE49-F238E27FC236}">
                    <a16:creationId xmlns:a16="http://schemas.microsoft.com/office/drawing/2014/main" id="{120CEC40-01FB-F833-5073-6604AF7897E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</p:grp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43E9FEF-8A01-5FE5-7DC7-1C7BC1932760}"/>
              </a:ext>
            </a:extLst>
          </p:cNvPr>
          <p:cNvGrpSpPr/>
          <p:nvPr/>
        </p:nvGrpSpPr>
        <p:grpSpPr>
          <a:xfrm>
            <a:off x="381000" y="3549600"/>
            <a:ext cx="3257588" cy="830291"/>
            <a:chOff x="809043" y="4678781"/>
            <a:chExt cx="3257588" cy="830291"/>
          </a:xfrm>
        </p:grpSpPr>
        <p:grpSp>
          <p:nvGrpSpPr>
            <p:cNvPr id="38" name="Group 14">
              <a:extLst>
                <a:ext uri="{FF2B5EF4-FFF2-40B4-BE49-F238E27FC236}">
                  <a16:creationId xmlns:a16="http://schemas.microsoft.com/office/drawing/2014/main" id="{E969C9EF-F4A0-931A-7A1E-1D9061296A46}"/>
                </a:ext>
              </a:extLst>
            </p:cNvPr>
            <p:cNvGrpSpPr/>
            <p:nvPr/>
          </p:nvGrpSpPr>
          <p:grpSpPr>
            <a:xfrm>
              <a:off x="809043" y="4678781"/>
              <a:ext cx="3257588" cy="830291"/>
              <a:chOff x="0" y="0"/>
              <a:chExt cx="857965" cy="218677"/>
            </a:xfrm>
          </p:grpSpPr>
          <p:sp>
            <p:nvSpPr>
              <p:cNvPr id="41" name="Freeform 15">
                <a:extLst>
                  <a:ext uri="{FF2B5EF4-FFF2-40B4-BE49-F238E27FC236}">
                    <a16:creationId xmlns:a16="http://schemas.microsoft.com/office/drawing/2014/main" id="{C75F6887-0A6F-A2A0-1221-E1DA62BDB8B4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43" name="TextBox 16">
                <a:extLst>
                  <a:ext uri="{FF2B5EF4-FFF2-40B4-BE49-F238E27FC236}">
                    <a16:creationId xmlns:a16="http://schemas.microsoft.com/office/drawing/2014/main" id="{9CE34EAF-DBE5-8D1D-D071-8F7DD4C070F2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0C07C584-3661-7007-84D0-B86A00D8DB9F}"/>
                </a:ext>
              </a:extLst>
            </p:cNvPr>
            <p:cNvSpPr txBox="1"/>
            <p:nvPr/>
          </p:nvSpPr>
          <p:spPr>
            <a:xfrm>
              <a:off x="1242398" y="4968735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개발 </a:t>
              </a:r>
              <a:r>
                <a:rPr lang="ko-KR" altLang="en-US" dirty="0">
                  <a:solidFill>
                    <a:srgbClr val="FFFFFF"/>
                  </a:solidFill>
                  <a:ea typeface="TDTD평고딕"/>
                </a:rPr>
                <a:t>현황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07E01A2-B9E6-A362-600D-AA80A6D2CE53}"/>
              </a:ext>
            </a:extLst>
          </p:cNvPr>
          <p:cNvGrpSpPr/>
          <p:nvPr/>
        </p:nvGrpSpPr>
        <p:grpSpPr>
          <a:xfrm>
            <a:off x="381000" y="5809667"/>
            <a:ext cx="3257588" cy="830291"/>
            <a:chOff x="809043" y="5809667"/>
            <a:chExt cx="3257588" cy="830291"/>
          </a:xfrm>
        </p:grpSpPr>
        <p:grpSp>
          <p:nvGrpSpPr>
            <p:cNvPr id="45" name="Group 17">
              <a:extLst>
                <a:ext uri="{FF2B5EF4-FFF2-40B4-BE49-F238E27FC236}">
                  <a16:creationId xmlns:a16="http://schemas.microsoft.com/office/drawing/2014/main" id="{9505A842-2EE6-F8AB-D742-C17374E083F4}"/>
                </a:ext>
              </a:extLst>
            </p:cNvPr>
            <p:cNvGrpSpPr/>
            <p:nvPr/>
          </p:nvGrpSpPr>
          <p:grpSpPr>
            <a:xfrm>
              <a:off x="809043" y="5809667"/>
              <a:ext cx="3257588" cy="830291"/>
              <a:chOff x="0" y="0"/>
              <a:chExt cx="857965" cy="218677"/>
            </a:xfrm>
          </p:grpSpPr>
          <p:sp>
            <p:nvSpPr>
              <p:cNvPr id="50" name="Freeform 18">
                <a:extLst>
                  <a:ext uri="{FF2B5EF4-FFF2-40B4-BE49-F238E27FC236}">
                    <a16:creationId xmlns:a16="http://schemas.microsoft.com/office/drawing/2014/main" id="{A955CD27-F69A-61C0-0A8B-C08AFE54FA90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55" name="TextBox 19">
                <a:extLst>
                  <a:ext uri="{FF2B5EF4-FFF2-40B4-BE49-F238E27FC236}">
                    <a16:creationId xmlns:a16="http://schemas.microsoft.com/office/drawing/2014/main" id="{7D950DF7-DC80-4DEB-060D-F1BF082E95C9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47" name="TextBox 26">
              <a:extLst>
                <a:ext uri="{FF2B5EF4-FFF2-40B4-BE49-F238E27FC236}">
                  <a16:creationId xmlns:a16="http://schemas.microsoft.com/office/drawing/2014/main" id="{6C9A68C1-B3A0-9304-6A1B-9EE0D06C1E42}"/>
                </a:ext>
              </a:extLst>
            </p:cNvPr>
            <p:cNvSpPr txBox="1"/>
            <p:nvPr/>
          </p:nvSpPr>
          <p:spPr>
            <a:xfrm>
              <a:off x="1242398" y="6099621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향후 계획</a:t>
              </a:r>
              <a:endParaRPr lang="en-US" altLang="ko-KR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sp>
        <p:nvSpPr>
          <p:cNvPr id="58" name="TextBox 29">
            <a:extLst>
              <a:ext uri="{FF2B5EF4-FFF2-40B4-BE49-F238E27FC236}">
                <a16:creationId xmlns:a16="http://schemas.microsoft.com/office/drawing/2014/main" id="{C61CC67B-0644-781E-C374-18F83BB6E95E}"/>
              </a:ext>
            </a:extLst>
          </p:cNvPr>
          <p:cNvSpPr txBox="1"/>
          <p:nvPr/>
        </p:nvSpPr>
        <p:spPr>
          <a:xfrm>
            <a:off x="493942" y="789849"/>
            <a:ext cx="1946101" cy="85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Detects Error in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Communication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System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C7C4044-9D31-47A9-7AA5-928FEB902748}"/>
              </a:ext>
            </a:extLst>
          </p:cNvPr>
          <p:cNvGrpSpPr/>
          <p:nvPr/>
        </p:nvGrpSpPr>
        <p:grpSpPr>
          <a:xfrm>
            <a:off x="381000" y="2415600"/>
            <a:ext cx="3257588" cy="830291"/>
            <a:chOff x="809043" y="3547894"/>
            <a:chExt cx="3257588" cy="830291"/>
          </a:xfrm>
        </p:grpSpPr>
        <p:grpSp>
          <p:nvGrpSpPr>
            <p:cNvPr id="65" name="Group 9">
              <a:extLst>
                <a:ext uri="{FF2B5EF4-FFF2-40B4-BE49-F238E27FC236}">
                  <a16:creationId xmlns:a16="http://schemas.microsoft.com/office/drawing/2014/main" id="{1F53C818-D83F-40A9-923B-820DAEBA7ECB}"/>
                </a:ext>
              </a:extLst>
            </p:cNvPr>
            <p:cNvGrpSpPr/>
            <p:nvPr/>
          </p:nvGrpSpPr>
          <p:grpSpPr>
            <a:xfrm>
              <a:off x="809043" y="3547894"/>
              <a:ext cx="3257588" cy="830291"/>
              <a:chOff x="0" y="0"/>
              <a:chExt cx="857965" cy="218677"/>
            </a:xfrm>
          </p:grpSpPr>
          <p:sp>
            <p:nvSpPr>
              <p:cNvPr id="67" name="Freeform 10">
                <a:extLst>
                  <a:ext uri="{FF2B5EF4-FFF2-40B4-BE49-F238E27FC236}">
                    <a16:creationId xmlns:a16="http://schemas.microsoft.com/office/drawing/2014/main" id="{519A0DD7-7CB5-2808-3C5B-214B12CCF767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68" name="TextBox 11">
                <a:extLst>
                  <a:ext uri="{FF2B5EF4-FFF2-40B4-BE49-F238E27FC236}">
                    <a16:creationId xmlns:a16="http://schemas.microsoft.com/office/drawing/2014/main" id="{13E05CF6-D8C2-1BD3-9A3F-27078353F49D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66" name="TextBox 13">
              <a:extLst>
                <a:ext uri="{FF2B5EF4-FFF2-40B4-BE49-F238E27FC236}">
                  <a16:creationId xmlns:a16="http://schemas.microsoft.com/office/drawing/2014/main" id="{F68E686F-6674-347E-7BE9-3519B64516DC}"/>
                </a:ext>
              </a:extLst>
            </p:cNvPr>
            <p:cNvSpPr txBox="1"/>
            <p:nvPr/>
          </p:nvSpPr>
          <p:spPr>
            <a:xfrm>
              <a:off x="1242398" y="3831056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문제 정의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sp>
        <p:nvSpPr>
          <p:cNvPr id="2" name="AutoShape 31">
            <a:extLst>
              <a:ext uri="{FF2B5EF4-FFF2-40B4-BE49-F238E27FC236}">
                <a16:creationId xmlns:a16="http://schemas.microsoft.com/office/drawing/2014/main" id="{A01B66EE-FA4B-C01B-4F67-DB8991D41BEF}"/>
              </a:ext>
            </a:extLst>
          </p:cNvPr>
          <p:cNvSpPr/>
          <p:nvPr/>
        </p:nvSpPr>
        <p:spPr>
          <a:xfrm flipV="1">
            <a:off x="3638588" y="8962478"/>
            <a:ext cx="13943463" cy="1967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3" name="TextBox 30">
            <a:extLst>
              <a:ext uri="{FF2B5EF4-FFF2-40B4-BE49-F238E27FC236}">
                <a16:creationId xmlns:a16="http://schemas.microsoft.com/office/drawing/2014/main" id="{3501B6AA-15F6-FADC-6F48-4181F1F1C123}"/>
              </a:ext>
            </a:extLst>
          </p:cNvPr>
          <p:cNvSpPr txBox="1"/>
          <p:nvPr/>
        </p:nvSpPr>
        <p:spPr>
          <a:xfrm>
            <a:off x="4038600" y="2306877"/>
            <a:ext cx="914400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altLang="ko-KR" sz="3600" u="none" strike="noStrike" spc="-45" dirty="0">
                <a:solidFill>
                  <a:srgbClr val="12127D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3. </a:t>
            </a:r>
            <a:r>
              <a:rPr lang="ko-KR" altLang="en-US" sz="3600" u="none" strike="noStrike" spc="-45" dirty="0">
                <a:solidFill>
                  <a:srgbClr val="12127D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이미지 선정</a:t>
            </a:r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E4F99829-4849-4298-F136-A6AA63CC6743}"/>
              </a:ext>
            </a:extLst>
          </p:cNvPr>
          <p:cNvSpPr txBox="1"/>
          <p:nvPr/>
        </p:nvSpPr>
        <p:spPr>
          <a:xfrm>
            <a:off x="3971598" y="1079790"/>
            <a:ext cx="8222728" cy="649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ko-KR" altLang="en-US" sz="4800" dirty="0">
                <a:solidFill>
                  <a:srgbClr val="12127D"/>
                </a:solidFill>
                <a:ea typeface="TDTD평고딕"/>
              </a:rPr>
              <a:t>개발 이슈</a:t>
            </a:r>
            <a:endParaRPr lang="en-US" sz="4800" dirty="0">
              <a:solidFill>
                <a:srgbClr val="12127D"/>
              </a:solidFill>
              <a:ea typeface="TDTD평고딕"/>
            </a:endParaRPr>
          </a:p>
        </p:txBody>
      </p:sp>
    </p:spTree>
    <p:extLst>
      <p:ext uri="{BB962C8B-B14F-4D97-AF65-F5344CB8AC3E}">
        <p14:creationId xmlns:p14="http://schemas.microsoft.com/office/powerpoint/2010/main" val="2177563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2"/>
          <p:cNvSpPr txBox="1"/>
          <p:nvPr/>
        </p:nvSpPr>
        <p:spPr>
          <a:xfrm>
            <a:off x="14487426" y="9258300"/>
            <a:ext cx="3085099" cy="19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- 15 -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2EC7C72-05C3-36B2-A69D-89D9802BCB08}"/>
              </a:ext>
            </a:extLst>
          </p:cNvPr>
          <p:cNvGrpSpPr/>
          <p:nvPr/>
        </p:nvGrpSpPr>
        <p:grpSpPr>
          <a:xfrm>
            <a:off x="6160627" y="3848100"/>
            <a:ext cx="8757809" cy="3176178"/>
            <a:chOff x="7022857" y="4180587"/>
            <a:chExt cx="7782461" cy="2888044"/>
          </a:xfrm>
        </p:grpSpPr>
        <p:grpSp>
          <p:nvGrpSpPr>
            <p:cNvPr id="31" name="Group 25">
              <a:extLst>
                <a:ext uri="{FF2B5EF4-FFF2-40B4-BE49-F238E27FC236}">
                  <a16:creationId xmlns:a16="http://schemas.microsoft.com/office/drawing/2014/main" id="{78C564F8-E772-16FE-053D-98F23B6439C0}"/>
                </a:ext>
              </a:extLst>
            </p:cNvPr>
            <p:cNvGrpSpPr/>
            <p:nvPr/>
          </p:nvGrpSpPr>
          <p:grpSpPr>
            <a:xfrm>
              <a:off x="9502520" y="4180587"/>
              <a:ext cx="2798429" cy="2762642"/>
              <a:chOff x="0" y="0"/>
              <a:chExt cx="812800" cy="812800"/>
            </a:xfrm>
          </p:grpSpPr>
          <p:sp>
            <p:nvSpPr>
              <p:cNvPr id="32" name="Freeform 26">
                <a:extLst>
                  <a:ext uri="{FF2B5EF4-FFF2-40B4-BE49-F238E27FC236}">
                    <a16:creationId xmlns:a16="http://schemas.microsoft.com/office/drawing/2014/main" id="{6ACFBAF7-EB6D-A19F-0643-948CB3DDE99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85FF">
                  <a:alpha val="70352"/>
                </a:srgb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" name="TextBox 27">
                <a:extLst>
                  <a:ext uri="{FF2B5EF4-FFF2-40B4-BE49-F238E27FC236}">
                    <a16:creationId xmlns:a16="http://schemas.microsoft.com/office/drawing/2014/main" id="{E0DB0776-6587-A9BC-A6DD-33C8C2B00B86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spcBef>
                    <a:spcPct val="0"/>
                  </a:spcBef>
                </a:pPr>
                <a:r>
                  <a:rPr lang="ko-KR" altLang="en-US" sz="2400" dirty="0">
                    <a:solidFill>
                      <a:srgbClr val="FFFF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노이즈의 </a:t>
                </a:r>
                <a:endParaRPr lang="en-US" altLang="ko-KR" sz="2400" dirty="0">
                  <a:solidFill>
                    <a:srgbClr val="FFFFFF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  <a:p>
                <a:pPr marL="0" lvl="0" indent="0" algn="ctr">
                  <a:spcBef>
                    <a:spcPct val="0"/>
                  </a:spcBef>
                </a:pPr>
                <a:r>
                  <a:rPr lang="ko-KR" altLang="en-US" sz="2400" dirty="0">
                    <a:solidFill>
                      <a:srgbClr val="FFFF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국소적인 발생</a:t>
                </a:r>
                <a:endParaRPr lang="en-US" sz="2400" dirty="0">
                  <a:solidFill>
                    <a:srgbClr val="FFFFFF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26F005BB-415C-CEB5-D4F4-6ED56A5E29D3}"/>
                </a:ext>
              </a:extLst>
            </p:cNvPr>
            <p:cNvGrpSpPr/>
            <p:nvPr/>
          </p:nvGrpSpPr>
          <p:grpSpPr>
            <a:xfrm>
              <a:off x="11911148" y="4206078"/>
              <a:ext cx="2894170" cy="2862553"/>
              <a:chOff x="9460200" y="6119675"/>
              <a:chExt cx="2894170" cy="2862553"/>
            </a:xfrm>
          </p:grpSpPr>
          <p:grpSp>
            <p:nvGrpSpPr>
              <p:cNvPr id="51" name="Group 28">
                <a:extLst>
                  <a:ext uri="{FF2B5EF4-FFF2-40B4-BE49-F238E27FC236}">
                    <a16:creationId xmlns:a16="http://schemas.microsoft.com/office/drawing/2014/main" id="{69F5838E-D000-80AD-9EAF-276D3B8927C2}"/>
                  </a:ext>
                </a:extLst>
              </p:cNvPr>
              <p:cNvGrpSpPr/>
              <p:nvPr/>
            </p:nvGrpSpPr>
            <p:grpSpPr>
              <a:xfrm>
                <a:off x="9460200" y="6119675"/>
                <a:ext cx="2894170" cy="2862553"/>
                <a:chOff x="0" y="0"/>
                <a:chExt cx="812800" cy="828011"/>
              </a:xfrm>
            </p:grpSpPr>
            <p:sp>
              <p:nvSpPr>
                <p:cNvPr id="52" name="Freeform 29">
                  <a:extLst>
                    <a:ext uri="{FF2B5EF4-FFF2-40B4-BE49-F238E27FC236}">
                      <a16:creationId xmlns:a16="http://schemas.microsoft.com/office/drawing/2014/main" id="{56518426-24C4-4156-24A2-EA71643E86A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28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8CCAEF">
                    <a:alpha val="69000"/>
                  </a:srgbClr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3" name="TextBox 30">
                  <a:extLst>
                    <a:ext uri="{FF2B5EF4-FFF2-40B4-BE49-F238E27FC236}">
                      <a16:creationId xmlns:a16="http://schemas.microsoft.com/office/drawing/2014/main" id="{F97035A6-A0F4-9AE4-C856-D54A77AEBEA1}"/>
                    </a:ext>
                  </a:extLst>
                </p:cNvPr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marL="0" lvl="0" indent="0" algn="ctr">
                    <a:lnSpc>
                      <a:spcPts val="1960"/>
                    </a:lnSpc>
                    <a:spcBef>
                      <a:spcPct val="0"/>
                    </a:spcBef>
                  </a:pPr>
                  <a:endParaRPr lang="en-US" sz="1400">
                    <a:solidFill>
                      <a:srgbClr val="000000"/>
                    </a:solidFill>
                    <a:latin typeface="Arita Dotum Bold"/>
                  </a:endParaRPr>
                </a:p>
              </p:txBody>
            </p:sp>
          </p:grpSp>
          <p:sp>
            <p:nvSpPr>
              <p:cNvPr id="59" name="Freeform 29">
                <a:extLst>
                  <a:ext uri="{FF2B5EF4-FFF2-40B4-BE49-F238E27FC236}">
                    <a16:creationId xmlns:a16="http://schemas.microsoft.com/office/drawing/2014/main" id="{7231CAEF-600B-1AE3-3366-E2A31A85B696}"/>
                  </a:ext>
                </a:extLst>
              </p:cNvPr>
              <p:cNvSpPr/>
              <p:nvPr/>
            </p:nvSpPr>
            <p:spPr>
              <a:xfrm>
                <a:off x="9874708" y="6592172"/>
                <a:ext cx="2054056" cy="200469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>
                  <a:alphaModFix/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ED54B88-22DC-0B31-45B1-009FB9701248}"/>
                </a:ext>
              </a:extLst>
            </p:cNvPr>
            <p:cNvGrpSpPr/>
            <p:nvPr/>
          </p:nvGrpSpPr>
          <p:grpSpPr>
            <a:xfrm>
              <a:off x="7022857" y="4206078"/>
              <a:ext cx="2894170" cy="2809966"/>
              <a:chOff x="9460200" y="2827391"/>
              <a:chExt cx="2894170" cy="2809966"/>
            </a:xfrm>
          </p:grpSpPr>
          <p:grpSp>
            <p:nvGrpSpPr>
              <p:cNvPr id="34" name="Group 28">
                <a:extLst>
                  <a:ext uri="{FF2B5EF4-FFF2-40B4-BE49-F238E27FC236}">
                    <a16:creationId xmlns:a16="http://schemas.microsoft.com/office/drawing/2014/main" id="{3EBC1DF6-558F-9948-35BE-AC583AB6B919}"/>
                  </a:ext>
                </a:extLst>
              </p:cNvPr>
              <p:cNvGrpSpPr/>
              <p:nvPr/>
            </p:nvGrpSpPr>
            <p:grpSpPr>
              <a:xfrm>
                <a:off x="9460200" y="2827391"/>
                <a:ext cx="2894170" cy="2809966"/>
                <a:chOff x="0" y="0"/>
                <a:chExt cx="812800" cy="812800"/>
              </a:xfrm>
            </p:grpSpPr>
            <p:sp>
              <p:nvSpPr>
                <p:cNvPr id="35" name="Freeform 29">
                  <a:extLst>
                    <a:ext uri="{FF2B5EF4-FFF2-40B4-BE49-F238E27FC236}">
                      <a16:creationId xmlns:a16="http://schemas.microsoft.com/office/drawing/2014/main" id="{CE384FFE-285D-BDC0-B035-8872918B726F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8CCAEF">
                    <a:alpha val="69918"/>
                  </a:srgbClr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6" name="TextBox 30">
                  <a:extLst>
                    <a:ext uri="{FF2B5EF4-FFF2-40B4-BE49-F238E27FC236}">
                      <a16:creationId xmlns:a16="http://schemas.microsoft.com/office/drawing/2014/main" id="{6277FEA2-9954-FDF6-1AE2-E057898502FD}"/>
                    </a:ext>
                  </a:extLst>
                </p:cNvPr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marL="0" lvl="0" indent="0" algn="ctr">
                    <a:lnSpc>
                      <a:spcPts val="1960"/>
                    </a:lnSpc>
                    <a:spcBef>
                      <a:spcPct val="0"/>
                    </a:spcBef>
                  </a:pPr>
                  <a:endParaRPr lang="en-US" sz="1400">
                    <a:solidFill>
                      <a:srgbClr val="000000"/>
                    </a:solidFill>
                    <a:latin typeface="Arita Dotum Bold"/>
                  </a:endParaRPr>
                </a:p>
              </p:txBody>
            </p:sp>
          </p:grpSp>
          <p:sp>
            <p:nvSpPr>
              <p:cNvPr id="63" name="Freeform 29">
                <a:extLst>
                  <a:ext uri="{FF2B5EF4-FFF2-40B4-BE49-F238E27FC236}">
                    <a16:creationId xmlns:a16="http://schemas.microsoft.com/office/drawing/2014/main" id="{8B19EA2D-0F48-827E-4E07-4CA7AAD2D021}"/>
                  </a:ext>
                </a:extLst>
              </p:cNvPr>
              <p:cNvSpPr/>
              <p:nvPr/>
            </p:nvSpPr>
            <p:spPr>
              <a:xfrm>
                <a:off x="9874707" y="3247299"/>
                <a:ext cx="2054057" cy="200469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CBEC412-1295-A79A-05DA-C1CAA6022A2F}"/>
              </a:ext>
            </a:extLst>
          </p:cNvPr>
          <p:cNvSpPr txBox="1"/>
          <p:nvPr/>
        </p:nvSpPr>
        <p:spPr>
          <a:xfrm>
            <a:off x="7772400" y="7734300"/>
            <a:ext cx="8850056" cy="461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839"/>
              </a:lnSpc>
            </a:pP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노이즈 복원을 위한 노이즈 분포 파악에 크나큰 이점이 있음</a:t>
            </a:r>
            <a:endParaRPr lang="en-US" altLang="ko-KR" sz="2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62650F-8529-02BF-AB5A-7B8AC01B31AB}"/>
              </a:ext>
            </a:extLst>
          </p:cNvPr>
          <p:cNvSpPr txBox="1"/>
          <p:nvPr/>
        </p:nvSpPr>
        <p:spPr>
          <a:xfrm>
            <a:off x="4953000" y="7764373"/>
            <a:ext cx="2841795" cy="489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839"/>
              </a:lnSpc>
            </a:pP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초 단위 분할</a:t>
            </a:r>
            <a:endParaRPr lang="en-US" altLang="ko-KR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3D042E65-227C-BF6D-19EF-138C78CD3E84}"/>
              </a:ext>
            </a:extLst>
          </p:cNvPr>
          <p:cNvGrpSpPr/>
          <p:nvPr/>
        </p:nvGrpSpPr>
        <p:grpSpPr>
          <a:xfrm rot="-10800000">
            <a:off x="-3" y="0"/>
            <a:ext cx="2841793" cy="10287000"/>
            <a:chOff x="0" y="0"/>
            <a:chExt cx="961876" cy="2709333"/>
          </a:xfrm>
        </p:grpSpPr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0CACCB61-09B8-4364-5E4A-8373FF556DDE}"/>
                </a:ext>
              </a:extLst>
            </p:cNvPr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38" name="TextBox 4">
              <a:extLst>
                <a:ext uri="{FF2B5EF4-FFF2-40B4-BE49-F238E27FC236}">
                  <a16:creationId xmlns:a16="http://schemas.microsoft.com/office/drawing/2014/main" id="{9C60AF96-E65A-26AF-5172-598766ED2681}"/>
                </a:ext>
              </a:extLst>
            </p:cNvPr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7CDE7D2-AED3-53F2-4D69-434B5B1DEF24}"/>
              </a:ext>
            </a:extLst>
          </p:cNvPr>
          <p:cNvGrpSpPr/>
          <p:nvPr/>
        </p:nvGrpSpPr>
        <p:grpSpPr>
          <a:xfrm>
            <a:off x="381000" y="4680000"/>
            <a:ext cx="3257588" cy="830291"/>
            <a:chOff x="381000" y="2417008"/>
            <a:chExt cx="3257588" cy="830291"/>
          </a:xfrm>
        </p:grpSpPr>
        <p:grpSp>
          <p:nvGrpSpPr>
            <p:cNvPr id="43" name="Group 6">
              <a:extLst>
                <a:ext uri="{FF2B5EF4-FFF2-40B4-BE49-F238E27FC236}">
                  <a16:creationId xmlns:a16="http://schemas.microsoft.com/office/drawing/2014/main" id="{075D87E4-ACBA-2AB7-4F2A-6F4AA827D2CE}"/>
                </a:ext>
              </a:extLst>
            </p:cNvPr>
            <p:cNvGrpSpPr/>
            <p:nvPr/>
          </p:nvGrpSpPr>
          <p:grpSpPr>
            <a:xfrm>
              <a:off x="381000" y="2417008"/>
              <a:ext cx="3257588" cy="830291"/>
              <a:chOff x="0" y="0"/>
              <a:chExt cx="857965" cy="218677"/>
            </a:xfrm>
          </p:grpSpPr>
          <p:sp>
            <p:nvSpPr>
              <p:cNvPr id="47" name="Freeform 7">
                <a:extLst>
                  <a:ext uri="{FF2B5EF4-FFF2-40B4-BE49-F238E27FC236}">
                    <a16:creationId xmlns:a16="http://schemas.microsoft.com/office/drawing/2014/main" id="{350115DE-0F3A-FBF0-4A1F-B8F07B33F44E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48" name="TextBox 8">
                <a:extLst>
                  <a:ext uri="{FF2B5EF4-FFF2-40B4-BE49-F238E27FC236}">
                    <a16:creationId xmlns:a16="http://schemas.microsoft.com/office/drawing/2014/main" id="{1459F854-945D-699D-39CF-2D48CBA3194F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44" name="TextBox 12">
              <a:extLst>
                <a:ext uri="{FF2B5EF4-FFF2-40B4-BE49-F238E27FC236}">
                  <a16:creationId xmlns:a16="http://schemas.microsoft.com/office/drawing/2014/main" id="{856432A1-B1EF-1861-B0DB-478405E9AE2D}"/>
                </a:ext>
              </a:extLst>
            </p:cNvPr>
            <p:cNvSpPr txBox="1"/>
            <p:nvPr/>
          </p:nvSpPr>
          <p:spPr>
            <a:xfrm>
              <a:off x="814355" y="2689279"/>
              <a:ext cx="2333728" cy="2741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dirty="0">
                  <a:solidFill>
                    <a:srgbClr val="5371FF"/>
                  </a:solidFill>
                  <a:ea typeface="TDTD평고딕"/>
                </a:rPr>
                <a:t>개발 이슈</a:t>
              </a:r>
              <a:endParaRPr lang="en-US" altLang="ko-KR" dirty="0">
                <a:solidFill>
                  <a:srgbClr val="5371FF"/>
                </a:solidFill>
                <a:ea typeface="TDTD평고딕"/>
              </a:endParaRPr>
            </a:p>
          </p:txBody>
        </p:sp>
        <p:grpSp>
          <p:nvGrpSpPr>
            <p:cNvPr id="45" name="Group 23">
              <a:extLst>
                <a:ext uri="{FF2B5EF4-FFF2-40B4-BE49-F238E27FC236}">
                  <a16:creationId xmlns:a16="http://schemas.microsoft.com/office/drawing/2014/main" id="{E0A6CAFE-288D-9885-7D61-38B74D506D76}"/>
                </a:ext>
              </a:extLst>
            </p:cNvPr>
            <p:cNvGrpSpPr/>
            <p:nvPr/>
          </p:nvGrpSpPr>
          <p:grpSpPr>
            <a:xfrm>
              <a:off x="2438400" y="2745255"/>
              <a:ext cx="173797" cy="173797"/>
              <a:chOff x="0" y="0"/>
              <a:chExt cx="6350000" cy="6350000"/>
            </a:xfrm>
          </p:grpSpPr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92C8FB8-7BB9-43F2-C7B5-51C4948CD5E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E576E76-3405-351D-9EB9-AC039D05F047}"/>
              </a:ext>
            </a:extLst>
          </p:cNvPr>
          <p:cNvGrpSpPr/>
          <p:nvPr/>
        </p:nvGrpSpPr>
        <p:grpSpPr>
          <a:xfrm>
            <a:off x="381000" y="3549600"/>
            <a:ext cx="3257588" cy="830291"/>
            <a:chOff x="809043" y="4678781"/>
            <a:chExt cx="3257588" cy="830291"/>
          </a:xfrm>
        </p:grpSpPr>
        <p:grpSp>
          <p:nvGrpSpPr>
            <p:cNvPr id="50" name="Group 14">
              <a:extLst>
                <a:ext uri="{FF2B5EF4-FFF2-40B4-BE49-F238E27FC236}">
                  <a16:creationId xmlns:a16="http://schemas.microsoft.com/office/drawing/2014/main" id="{C2F5BEB9-AC3E-FD00-2A50-F973D6AFFAB5}"/>
                </a:ext>
              </a:extLst>
            </p:cNvPr>
            <p:cNvGrpSpPr/>
            <p:nvPr/>
          </p:nvGrpSpPr>
          <p:grpSpPr>
            <a:xfrm>
              <a:off x="809043" y="4678781"/>
              <a:ext cx="3257588" cy="830291"/>
              <a:chOff x="0" y="0"/>
              <a:chExt cx="857965" cy="218677"/>
            </a:xfrm>
          </p:grpSpPr>
          <p:sp>
            <p:nvSpPr>
              <p:cNvPr id="55" name="Freeform 15">
                <a:extLst>
                  <a:ext uri="{FF2B5EF4-FFF2-40B4-BE49-F238E27FC236}">
                    <a16:creationId xmlns:a16="http://schemas.microsoft.com/office/drawing/2014/main" id="{B856A2D4-8247-2CD1-6CE4-C66E99DAB71D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56" name="TextBox 16">
                <a:extLst>
                  <a:ext uri="{FF2B5EF4-FFF2-40B4-BE49-F238E27FC236}">
                    <a16:creationId xmlns:a16="http://schemas.microsoft.com/office/drawing/2014/main" id="{9223A8F5-7AF7-A056-8533-A388CBE57CE2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54" name="TextBox 25">
              <a:extLst>
                <a:ext uri="{FF2B5EF4-FFF2-40B4-BE49-F238E27FC236}">
                  <a16:creationId xmlns:a16="http://schemas.microsoft.com/office/drawing/2014/main" id="{5BAF8D2C-7470-A3C4-3F5A-1DC669745B51}"/>
                </a:ext>
              </a:extLst>
            </p:cNvPr>
            <p:cNvSpPr txBox="1"/>
            <p:nvPr/>
          </p:nvSpPr>
          <p:spPr>
            <a:xfrm>
              <a:off x="1242398" y="4968735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개발 </a:t>
              </a:r>
              <a:r>
                <a:rPr lang="ko-KR" altLang="en-US" dirty="0">
                  <a:solidFill>
                    <a:srgbClr val="FFFFFF"/>
                  </a:solidFill>
                  <a:ea typeface="TDTD평고딕"/>
                </a:rPr>
                <a:t>현황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111171B-D690-811F-68E1-87872A33DE1E}"/>
              </a:ext>
            </a:extLst>
          </p:cNvPr>
          <p:cNvGrpSpPr/>
          <p:nvPr/>
        </p:nvGrpSpPr>
        <p:grpSpPr>
          <a:xfrm>
            <a:off x="381000" y="5809667"/>
            <a:ext cx="3257588" cy="830291"/>
            <a:chOff x="809043" y="5809667"/>
            <a:chExt cx="3257588" cy="830291"/>
          </a:xfrm>
        </p:grpSpPr>
        <p:grpSp>
          <p:nvGrpSpPr>
            <p:cNvPr id="58" name="Group 17">
              <a:extLst>
                <a:ext uri="{FF2B5EF4-FFF2-40B4-BE49-F238E27FC236}">
                  <a16:creationId xmlns:a16="http://schemas.microsoft.com/office/drawing/2014/main" id="{E133967A-7F03-E57B-D0CF-8033A81602E6}"/>
                </a:ext>
              </a:extLst>
            </p:cNvPr>
            <p:cNvGrpSpPr/>
            <p:nvPr/>
          </p:nvGrpSpPr>
          <p:grpSpPr>
            <a:xfrm>
              <a:off x="809043" y="5809667"/>
              <a:ext cx="3257588" cy="830291"/>
              <a:chOff x="0" y="0"/>
              <a:chExt cx="857965" cy="218677"/>
            </a:xfrm>
          </p:grpSpPr>
          <p:sp>
            <p:nvSpPr>
              <p:cNvPr id="61" name="Freeform 18">
                <a:extLst>
                  <a:ext uri="{FF2B5EF4-FFF2-40B4-BE49-F238E27FC236}">
                    <a16:creationId xmlns:a16="http://schemas.microsoft.com/office/drawing/2014/main" id="{9E5672F6-706F-AE07-5C58-14E026506EE4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62" name="TextBox 19">
                <a:extLst>
                  <a:ext uri="{FF2B5EF4-FFF2-40B4-BE49-F238E27FC236}">
                    <a16:creationId xmlns:a16="http://schemas.microsoft.com/office/drawing/2014/main" id="{5B247664-339F-5BEC-FAB4-726C206EDED5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60" name="TextBox 26">
              <a:extLst>
                <a:ext uri="{FF2B5EF4-FFF2-40B4-BE49-F238E27FC236}">
                  <a16:creationId xmlns:a16="http://schemas.microsoft.com/office/drawing/2014/main" id="{2C1B42E3-ECBB-FE06-2BB7-C1FF8BEE76D0}"/>
                </a:ext>
              </a:extLst>
            </p:cNvPr>
            <p:cNvSpPr txBox="1"/>
            <p:nvPr/>
          </p:nvSpPr>
          <p:spPr>
            <a:xfrm>
              <a:off x="1242398" y="6099621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향후 계획</a:t>
              </a:r>
              <a:endParaRPr lang="en-US" altLang="ko-KR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sp>
        <p:nvSpPr>
          <p:cNvPr id="64" name="TextBox 29">
            <a:extLst>
              <a:ext uri="{FF2B5EF4-FFF2-40B4-BE49-F238E27FC236}">
                <a16:creationId xmlns:a16="http://schemas.microsoft.com/office/drawing/2014/main" id="{49D1CCD7-7B24-B318-5782-F46BCEAAC5F6}"/>
              </a:ext>
            </a:extLst>
          </p:cNvPr>
          <p:cNvSpPr txBox="1"/>
          <p:nvPr/>
        </p:nvSpPr>
        <p:spPr>
          <a:xfrm>
            <a:off x="493942" y="789849"/>
            <a:ext cx="1946101" cy="85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Detects Error in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Communication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System</a:t>
            </a: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903FC6CE-96BB-656F-B02E-22D31E7443FF}"/>
              </a:ext>
            </a:extLst>
          </p:cNvPr>
          <p:cNvGrpSpPr/>
          <p:nvPr/>
        </p:nvGrpSpPr>
        <p:grpSpPr>
          <a:xfrm>
            <a:off x="381000" y="2415600"/>
            <a:ext cx="3257588" cy="830291"/>
            <a:chOff x="809043" y="3547894"/>
            <a:chExt cx="3257588" cy="830291"/>
          </a:xfrm>
        </p:grpSpPr>
        <p:grpSp>
          <p:nvGrpSpPr>
            <p:cNvPr id="66" name="Group 9">
              <a:extLst>
                <a:ext uri="{FF2B5EF4-FFF2-40B4-BE49-F238E27FC236}">
                  <a16:creationId xmlns:a16="http://schemas.microsoft.com/office/drawing/2014/main" id="{C750FCA5-B796-5597-EBED-102DBC90EFE0}"/>
                </a:ext>
              </a:extLst>
            </p:cNvPr>
            <p:cNvGrpSpPr/>
            <p:nvPr/>
          </p:nvGrpSpPr>
          <p:grpSpPr>
            <a:xfrm>
              <a:off x="809043" y="3547894"/>
              <a:ext cx="3257588" cy="830291"/>
              <a:chOff x="0" y="0"/>
              <a:chExt cx="857965" cy="218677"/>
            </a:xfrm>
          </p:grpSpPr>
          <p:sp>
            <p:nvSpPr>
              <p:cNvPr id="68" name="Freeform 10">
                <a:extLst>
                  <a:ext uri="{FF2B5EF4-FFF2-40B4-BE49-F238E27FC236}">
                    <a16:creationId xmlns:a16="http://schemas.microsoft.com/office/drawing/2014/main" id="{A2C4F230-3C5D-3FC1-6F9D-1B22107334E8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69" name="TextBox 11">
                <a:extLst>
                  <a:ext uri="{FF2B5EF4-FFF2-40B4-BE49-F238E27FC236}">
                    <a16:creationId xmlns:a16="http://schemas.microsoft.com/office/drawing/2014/main" id="{A2A50F40-654B-7C3B-2C24-DC784D06A0AD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67" name="TextBox 13">
              <a:extLst>
                <a:ext uri="{FF2B5EF4-FFF2-40B4-BE49-F238E27FC236}">
                  <a16:creationId xmlns:a16="http://schemas.microsoft.com/office/drawing/2014/main" id="{527E754A-B736-3358-68D4-61841886577E}"/>
                </a:ext>
              </a:extLst>
            </p:cNvPr>
            <p:cNvSpPr txBox="1"/>
            <p:nvPr/>
          </p:nvSpPr>
          <p:spPr>
            <a:xfrm>
              <a:off x="1242398" y="3831056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문제 정의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sp>
        <p:nvSpPr>
          <p:cNvPr id="2" name="AutoShape 31">
            <a:extLst>
              <a:ext uri="{FF2B5EF4-FFF2-40B4-BE49-F238E27FC236}">
                <a16:creationId xmlns:a16="http://schemas.microsoft.com/office/drawing/2014/main" id="{45D5AA7B-772A-34E3-358D-BE8AD25EB794}"/>
              </a:ext>
            </a:extLst>
          </p:cNvPr>
          <p:cNvSpPr/>
          <p:nvPr/>
        </p:nvSpPr>
        <p:spPr>
          <a:xfrm flipV="1">
            <a:off x="3638588" y="8962478"/>
            <a:ext cx="13943463" cy="1967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3" name="TextBox 30">
            <a:extLst>
              <a:ext uri="{FF2B5EF4-FFF2-40B4-BE49-F238E27FC236}">
                <a16:creationId xmlns:a16="http://schemas.microsoft.com/office/drawing/2014/main" id="{A5E23C98-7781-EDA1-7174-DCF460AFB121}"/>
              </a:ext>
            </a:extLst>
          </p:cNvPr>
          <p:cNvSpPr txBox="1"/>
          <p:nvPr/>
        </p:nvSpPr>
        <p:spPr>
          <a:xfrm>
            <a:off x="4038600" y="2306877"/>
            <a:ext cx="914400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altLang="ko-KR" sz="3600" u="none" strike="noStrike" spc="-45" dirty="0">
                <a:solidFill>
                  <a:srgbClr val="12127D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4. </a:t>
            </a:r>
            <a:r>
              <a:rPr lang="ko-KR" altLang="en-US" sz="3600" u="none" strike="noStrike" spc="-45" dirty="0">
                <a:solidFill>
                  <a:srgbClr val="12127D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이미지 분할</a:t>
            </a:r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A85812EC-10DF-A0D9-B533-B76732A0E17A}"/>
              </a:ext>
            </a:extLst>
          </p:cNvPr>
          <p:cNvSpPr txBox="1"/>
          <p:nvPr/>
        </p:nvSpPr>
        <p:spPr>
          <a:xfrm>
            <a:off x="3971598" y="1079790"/>
            <a:ext cx="8222728" cy="649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ko-KR" altLang="en-US" sz="4800" dirty="0">
                <a:solidFill>
                  <a:srgbClr val="12127D"/>
                </a:solidFill>
                <a:ea typeface="TDTD평고딕"/>
              </a:rPr>
              <a:t>개발 이슈</a:t>
            </a:r>
            <a:endParaRPr lang="en-US" sz="4800" dirty="0">
              <a:solidFill>
                <a:srgbClr val="12127D"/>
              </a:solidFill>
              <a:ea typeface="TDTD평고딕"/>
            </a:endParaRPr>
          </a:p>
        </p:txBody>
      </p:sp>
    </p:spTree>
    <p:extLst>
      <p:ext uri="{BB962C8B-B14F-4D97-AF65-F5344CB8AC3E}">
        <p14:creationId xmlns:p14="http://schemas.microsoft.com/office/powerpoint/2010/main" val="3455029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/>
          <p:cNvSpPr txBox="1"/>
          <p:nvPr/>
        </p:nvSpPr>
        <p:spPr>
          <a:xfrm>
            <a:off x="14487426" y="9258300"/>
            <a:ext cx="3085099" cy="19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- 16 -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A4497A7-240F-757E-4FE4-EB66F0CCCA31}"/>
              </a:ext>
            </a:extLst>
          </p:cNvPr>
          <p:cNvGrpSpPr/>
          <p:nvPr/>
        </p:nvGrpSpPr>
        <p:grpSpPr>
          <a:xfrm>
            <a:off x="10824799" y="9200181"/>
            <a:ext cx="567825" cy="218297"/>
            <a:chOff x="10824799" y="9200181"/>
            <a:chExt cx="567825" cy="218297"/>
          </a:xfrm>
        </p:grpSpPr>
        <p:grpSp>
          <p:nvGrpSpPr>
            <p:cNvPr id="66" name="Group 35">
              <a:extLst>
                <a:ext uri="{FF2B5EF4-FFF2-40B4-BE49-F238E27FC236}">
                  <a16:creationId xmlns:a16="http://schemas.microsoft.com/office/drawing/2014/main" id="{15DAC9BA-7345-8CDE-73B1-39233856B3B7}"/>
                </a:ext>
              </a:extLst>
            </p:cNvPr>
            <p:cNvGrpSpPr/>
            <p:nvPr/>
          </p:nvGrpSpPr>
          <p:grpSpPr>
            <a:xfrm>
              <a:off x="10824799" y="9200181"/>
              <a:ext cx="218297" cy="218297"/>
              <a:chOff x="0" y="0"/>
              <a:chExt cx="812800" cy="812800"/>
            </a:xfrm>
          </p:grpSpPr>
          <p:sp>
            <p:nvSpPr>
              <p:cNvPr id="67" name="Freeform 36">
                <a:extLst>
                  <a:ext uri="{FF2B5EF4-FFF2-40B4-BE49-F238E27FC236}">
                    <a16:creationId xmlns:a16="http://schemas.microsoft.com/office/drawing/2014/main" id="{BBD6E58F-06AB-4933-FA5F-6BAC691F2E9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11CA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68" name="TextBox 37">
                <a:extLst>
                  <a:ext uri="{FF2B5EF4-FFF2-40B4-BE49-F238E27FC236}">
                    <a16:creationId xmlns:a16="http://schemas.microsoft.com/office/drawing/2014/main" id="{6D82A280-C16F-B8B9-FDEF-8323F2BF5E8B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69" name="Group 38">
              <a:extLst>
                <a:ext uri="{FF2B5EF4-FFF2-40B4-BE49-F238E27FC236}">
                  <a16:creationId xmlns:a16="http://schemas.microsoft.com/office/drawing/2014/main" id="{B709F93B-F40D-7A08-D0E0-A0DC0037CE73}"/>
                </a:ext>
              </a:extLst>
            </p:cNvPr>
            <p:cNvGrpSpPr/>
            <p:nvPr/>
          </p:nvGrpSpPr>
          <p:grpSpPr>
            <a:xfrm>
              <a:off x="11174327" y="9200181"/>
              <a:ext cx="218297" cy="218297"/>
              <a:chOff x="0" y="0"/>
              <a:chExt cx="812800" cy="812800"/>
            </a:xfrm>
          </p:grpSpPr>
          <p:sp>
            <p:nvSpPr>
              <p:cNvPr id="70" name="Freeform 39">
                <a:extLst>
                  <a:ext uri="{FF2B5EF4-FFF2-40B4-BE49-F238E27FC236}">
                    <a16:creationId xmlns:a16="http://schemas.microsoft.com/office/drawing/2014/main" id="{2F83B455-2016-2023-B956-E54BC9677F6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5D4FF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71" name="TextBox 40">
                <a:extLst>
                  <a:ext uri="{FF2B5EF4-FFF2-40B4-BE49-F238E27FC236}">
                    <a16:creationId xmlns:a16="http://schemas.microsoft.com/office/drawing/2014/main" id="{F584EEDA-A2BA-350E-7BD5-A8B598C923E6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A72A887-B795-8821-3F73-1441055DA83E}"/>
              </a:ext>
            </a:extLst>
          </p:cNvPr>
          <p:cNvGrpSpPr/>
          <p:nvPr/>
        </p:nvGrpSpPr>
        <p:grpSpPr>
          <a:xfrm>
            <a:off x="4263149" y="2722249"/>
            <a:ext cx="12478132" cy="5469730"/>
            <a:chOff x="4863617" y="3247299"/>
            <a:chExt cx="12478132" cy="5469730"/>
          </a:xfrm>
        </p:grpSpPr>
        <p:grpSp>
          <p:nvGrpSpPr>
            <p:cNvPr id="34" name="Group 3">
              <a:extLst>
                <a:ext uri="{FF2B5EF4-FFF2-40B4-BE49-F238E27FC236}">
                  <a16:creationId xmlns:a16="http://schemas.microsoft.com/office/drawing/2014/main" id="{5543A48C-B0CA-D330-D010-DCDC2C996596}"/>
                </a:ext>
              </a:extLst>
            </p:cNvPr>
            <p:cNvGrpSpPr/>
            <p:nvPr/>
          </p:nvGrpSpPr>
          <p:grpSpPr>
            <a:xfrm>
              <a:off x="4875675" y="3247299"/>
              <a:ext cx="4051784" cy="2642690"/>
              <a:chOff x="0" y="0"/>
              <a:chExt cx="5402378" cy="3523587"/>
            </a:xfrm>
          </p:grpSpPr>
          <p:grpSp>
            <p:nvGrpSpPr>
              <p:cNvPr id="35" name="Group 4">
                <a:extLst>
                  <a:ext uri="{FF2B5EF4-FFF2-40B4-BE49-F238E27FC236}">
                    <a16:creationId xmlns:a16="http://schemas.microsoft.com/office/drawing/2014/main" id="{040D6117-24E9-44C8-A97F-38F581F560BC}"/>
                  </a:ext>
                </a:extLst>
              </p:cNvPr>
              <p:cNvGrpSpPr/>
              <p:nvPr/>
            </p:nvGrpSpPr>
            <p:grpSpPr>
              <a:xfrm>
                <a:off x="0" y="0"/>
                <a:ext cx="5402378" cy="3523587"/>
                <a:chOff x="0" y="0"/>
                <a:chExt cx="1152861" cy="751929"/>
              </a:xfrm>
            </p:grpSpPr>
            <p:sp>
              <p:nvSpPr>
                <p:cNvPr id="40" name="Freeform 5">
                  <a:extLst>
                    <a:ext uri="{FF2B5EF4-FFF2-40B4-BE49-F238E27FC236}">
                      <a16:creationId xmlns:a16="http://schemas.microsoft.com/office/drawing/2014/main" id="{F5A3C9BA-770C-BC76-99A2-3B74C3C8D00E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52861" cy="751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861" h="751929">
                      <a:moveTo>
                        <a:pt x="92710" y="0"/>
                      </a:moveTo>
                      <a:lnTo>
                        <a:pt x="1060151" y="0"/>
                      </a:lnTo>
                      <a:cubicBezTo>
                        <a:pt x="1111353" y="0"/>
                        <a:pt x="1152861" y="41508"/>
                        <a:pt x="1152861" y="92710"/>
                      </a:cubicBezTo>
                      <a:lnTo>
                        <a:pt x="1152861" y="659219"/>
                      </a:lnTo>
                      <a:cubicBezTo>
                        <a:pt x="1152861" y="683807"/>
                        <a:pt x="1143093" y="707389"/>
                        <a:pt x="1125707" y="724775"/>
                      </a:cubicBezTo>
                      <a:cubicBezTo>
                        <a:pt x="1108320" y="742162"/>
                        <a:pt x="1084739" y="751929"/>
                        <a:pt x="1060151" y="751929"/>
                      </a:cubicBezTo>
                      <a:lnTo>
                        <a:pt x="92710" y="751929"/>
                      </a:lnTo>
                      <a:cubicBezTo>
                        <a:pt x="41508" y="751929"/>
                        <a:pt x="0" y="710422"/>
                        <a:pt x="0" y="659219"/>
                      </a:cubicBezTo>
                      <a:lnTo>
                        <a:pt x="0" y="92710"/>
                      </a:lnTo>
                      <a:cubicBezTo>
                        <a:pt x="0" y="41508"/>
                        <a:pt x="41508" y="0"/>
                        <a:pt x="92710" y="0"/>
                      </a:cubicBezTo>
                      <a:close/>
                    </a:path>
                  </a:pathLst>
                </a:custGeom>
                <a:solidFill>
                  <a:srgbClr val="E9F1FF"/>
                </a:solidFill>
              </p:spPr>
              <p:txBody>
                <a:bodyPr/>
                <a:lstStyle/>
                <a:p>
                  <a:endParaRPr lang="ko-Kore-KR" altLang="en-US" dirty="0"/>
                </a:p>
              </p:txBody>
            </p:sp>
            <p:sp>
              <p:nvSpPr>
                <p:cNvPr id="41" name="TextBox 6">
                  <a:extLst>
                    <a:ext uri="{FF2B5EF4-FFF2-40B4-BE49-F238E27FC236}">
                      <a16:creationId xmlns:a16="http://schemas.microsoft.com/office/drawing/2014/main" id="{72161F97-35D0-9BE4-14E7-E4BC6F32A370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1152861" cy="80907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360"/>
                    </a:lnSpc>
                  </a:pPr>
                  <a:endParaRPr/>
                </a:p>
              </p:txBody>
            </p:sp>
          </p:grpSp>
          <p:sp>
            <p:nvSpPr>
              <p:cNvPr id="36" name="TextBox 7">
                <a:extLst>
                  <a:ext uri="{FF2B5EF4-FFF2-40B4-BE49-F238E27FC236}">
                    <a16:creationId xmlns:a16="http://schemas.microsoft.com/office/drawing/2014/main" id="{4AA0ECF2-33FA-9AB1-429E-EE0577C2B5CF}"/>
                  </a:ext>
                </a:extLst>
              </p:cNvPr>
              <p:cNvSpPr txBox="1"/>
              <p:nvPr/>
            </p:nvSpPr>
            <p:spPr>
              <a:xfrm>
                <a:off x="550549" y="397509"/>
                <a:ext cx="3412259" cy="32702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919"/>
                  </a:lnSpc>
                  <a:spcBef>
                    <a:spcPct val="0"/>
                  </a:spcBef>
                </a:pPr>
                <a:r>
                  <a:rPr lang="en-US" altLang="ko-KR" sz="1599" dirty="0">
                    <a:solidFill>
                      <a:srgbClr val="5271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4</a:t>
                </a:r>
                <a:r>
                  <a:rPr lang="ko-KR" altLang="en-US" sz="1599" dirty="0">
                    <a:solidFill>
                      <a:srgbClr val="5271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월</a:t>
                </a:r>
                <a:endParaRPr lang="en-US" sz="1599" dirty="0">
                  <a:solidFill>
                    <a:srgbClr val="5271FF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38" name="TextBox 9">
                <a:extLst>
                  <a:ext uri="{FF2B5EF4-FFF2-40B4-BE49-F238E27FC236}">
                    <a16:creationId xmlns:a16="http://schemas.microsoft.com/office/drawing/2014/main" id="{4081EDE9-00E9-099C-D163-DEE4954715B1}"/>
                  </a:ext>
                </a:extLst>
              </p:cNvPr>
              <p:cNvSpPr txBox="1"/>
              <p:nvPr/>
            </p:nvSpPr>
            <p:spPr>
              <a:xfrm>
                <a:off x="550545" y="946239"/>
                <a:ext cx="3864928" cy="69933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131"/>
                  </a:lnSpc>
                  <a:spcBef>
                    <a:spcPct val="0"/>
                  </a:spcBef>
                </a:pPr>
                <a:r>
                  <a:rPr lang="en-US" sz="1522" dirty="0">
                    <a:solidFill>
                      <a:srgbClr val="0D0D50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UDP</a:t>
                </a:r>
                <a:r>
                  <a:rPr lang="ko-KR" altLang="en-US" sz="1522" dirty="0">
                    <a:solidFill>
                      <a:srgbClr val="0D0D50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 네트워크를 통한 패킷 손실 시뮬레이션의 기초 설계</a:t>
                </a:r>
                <a:endParaRPr lang="en-US" sz="1522" dirty="0">
                  <a:solidFill>
                    <a:srgbClr val="0D0D50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39" name="TextBox 10">
                <a:extLst>
                  <a:ext uri="{FF2B5EF4-FFF2-40B4-BE49-F238E27FC236}">
                    <a16:creationId xmlns:a16="http://schemas.microsoft.com/office/drawing/2014/main" id="{06ABDB61-3D75-689A-3621-B6EFD2C1F9FE}"/>
                  </a:ext>
                </a:extLst>
              </p:cNvPr>
              <p:cNvSpPr txBox="1"/>
              <p:nvPr/>
            </p:nvSpPr>
            <p:spPr>
              <a:xfrm>
                <a:off x="407900" y="1822726"/>
                <a:ext cx="4857150" cy="95641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285750" lvl="0" indent="-285750" algn="l">
                  <a:lnSpc>
                    <a:spcPts val="1864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en-US" sz="1331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UDP</a:t>
                </a:r>
                <a:r>
                  <a:rPr lang="ko-KR" altLang="en-US" sz="1331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 네트워크 프로토콜에 대한 연구</a:t>
                </a:r>
                <a:endParaRPr lang="en-US" altLang="ko-KR" sz="1331" dirty="0">
                  <a:solidFill>
                    <a:srgbClr val="0D0D5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marL="285750" indent="-285750">
                  <a:lnSpc>
                    <a:spcPts val="1864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ko-KR" altLang="en-US" sz="1331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패킷 손실 시나리오에 대한 초기 설계</a:t>
                </a:r>
                <a:br>
                  <a:rPr lang="en-US" altLang="ko-KR" sz="1331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</a:br>
                <a:r>
                  <a:rPr lang="ko-KR" altLang="en-US" sz="1331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및 계획 수립</a:t>
                </a:r>
                <a:endParaRPr lang="en-US" altLang="ko-Kore-KR" sz="1331" dirty="0">
                  <a:solidFill>
                    <a:srgbClr val="0D0D5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</p:grpSp>
        <p:grpSp>
          <p:nvGrpSpPr>
            <p:cNvPr id="42" name="Group 11">
              <a:extLst>
                <a:ext uri="{FF2B5EF4-FFF2-40B4-BE49-F238E27FC236}">
                  <a16:creationId xmlns:a16="http://schemas.microsoft.com/office/drawing/2014/main" id="{07C6F0A9-72B4-96A4-88AB-00CFE4A8298A}"/>
                </a:ext>
              </a:extLst>
            </p:cNvPr>
            <p:cNvGrpSpPr/>
            <p:nvPr/>
          </p:nvGrpSpPr>
          <p:grpSpPr>
            <a:xfrm>
              <a:off x="4863617" y="5844404"/>
              <a:ext cx="4063842" cy="2843547"/>
              <a:chOff x="-16078" y="-267809"/>
              <a:chExt cx="5418456" cy="3791396"/>
            </a:xfrm>
          </p:grpSpPr>
          <p:grpSp>
            <p:nvGrpSpPr>
              <p:cNvPr id="43" name="Group 12">
                <a:extLst>
                  <a:ext uri="{FF2B5EF4-FFF2-40B4-BE49-F238E27FC236}">
                    <a16:creationId xmlns:a16="http://schemas.microsoft.com/office/drawing/2014/main" id="{7B69BA22-641B-4486-1249-1323684A0446}"/>
                  </a:ext>
                </a:extLst>
              </p:cNvPr>
              <p:cNvGrpSpPr/>
              <p:nvPr/>
            </p:nvGrpSpPr>
            <p:grpSpPr>
              <a:xfrm>
                <a:off x="-16078" y="-267809"/>
                <a:ext cx="5418456" cy="3791396"/>
                <a:chOff x="-3431" y="-57150"/>
                <a:chExt cx="1156292" cy="809079"/>
              </a:xfrm>
            </p:grpSpPr>
            <p:sp>
              <p:nvSpPr>
                <p:cNvPr id="48" name="Freeform 13">
                  <a:extLst>
                    <a:ext uri="{FF2B5EF4-FFF2-40B4-BE49-F238E27FC236}">
                      <a16:creationId xmlns:a16="http://schemas.microsoft.com/office/drawing/2014/main" id="{3BFBBE46-EF63-A84D-EB5E-4989BE50F174}"/>
                    </a:ext>
                  </a:extLst>
                </p:cNvPr>
                <p:cNvSpPr/>
                <p:nvPr/>
              </p:nvSpPr>
              <p:spPr>
                <a:xfrm>
                  <a:off x="-3431" y="0"/>
                  <a:ext cx="1152861" cy="751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861" h="751929">
                      <a:moveTo>
                        <a:pt x="92710" y="0"/>
                      </a:moveTo>
                      <a:lnTo>
                        <a:pt x="1060151" y="0"/>
                      </a:lnTo>
                      <a:cubicBezTo>
                        <a:pt x="1111353" y="0"/>
                        <a:pt x="1152861" y="41508"/>
                        <a:pt x="1152861" y="92710"/>
                      </a:cubicBezTo>
                      <a:lnTo>
                        <a:pt x="1152861" y="659219"/>
                      </a:lnTo>
                      <a:cubicBezTo>
                        <a:pt x="1152861" y="683807"/>
                        <a:pt x="1143093" y="707389"/>
                        <a:pt x="1125707" y="724775"/>
                      </a:cubicBezTo>
                      <a:cubicBezTo>
                        <a:pt x="1108320" y="742162"/>
                        <a:pt x="1084739" y="751929"/>
                        <a:pt x="1060151" y="751929"/>
                      </a:cubicBezTo>
                      <a:lnTo>
                        <a:pt x="92710" y="751929"/>
                      </a:lnTo>
                      <a:cubicBezTo>
                        <a:pt x="41508" y="751929"/>
                        <a:pt x="0" y="710422"/>
                        <a:pt x="0" y="659219"/>
                      </a:cubicBezTo>
                      <a:lnTo>
                        <a:pt x="0" y="92710"/>
                      </a:lnTo>
                      <a:cubicBezTo>
                        <a:pt x="0" y="41508"/>
                        <a:pt x="41508" y="0"/>
                        <a:pt x="92710" y="0"/>
                      </a:cubicBezTo>
                      <a:close/>
                    </a:path>
                  </a:pathLst>
                </a:custGeom>
                <a:solidFill>
                  <a:srgbClr val="E9F1FF"/>
                </a:solidFill>
              </p:spPr>
              <p:txBody>
                <a:bodyPr/>
                <a:lstStyle/>
                <a:p>
                  <a:endParaRPr lang="ko-Kore-KR" altLang="en-US"/>
                </a:p>
              </p:txBody>
            </p:sp>
            <p:sp>
              <p:nvSpPr>
                <p:cNvPr id="49" name="TextBox 14">
                  <a:extLst>
                    <a:ext uri="{FF2B5EF4-FFF2-40B4-BE49-F238E27FC236}">
                      <a16:creationId xmlns:a16="http://schemas.microsoft.com/office/drawing/2014/main" id="{50053322-825C-5EB8-49A6-E2C4D94CEA71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1152861" cy="80907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360"/>
                    </a:lnSpc>
                  </a:pPr>
                  <a:endParaRPr/>
                </a:p>
              </p:txBody>
            </p:sp>
          </p:grpSp>
          <p:sp>
            <p:nvSpPr>
              <p:cNvPr id="44" name="TextBox 15">
                <a:extLst>
                  <a:ext uri="{FF2B5EF4-FFF2-40B4-BE49-F238E27FC236}">
                    <a16:creationId xmlns:a16="http://schemas.microsoft.com/office/drawing/2014/main" id="{85B30734-7AED-E49F-CFDF-F3A1D0BB81FA}"/>
                  </a:ext>
                </a:extLst>
              </p:cNvPr>
              <p:cNvSpPr txBox="1"/>
              <p:nvPr/>
            </p:nvSpPr>
            <p:spPr>
              <a:xfrm>
                <a:off x="550549" y="397509"/>
                <a:ext cx="3412259" cy="32702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919"/>
                  </a:lnSpc>
                  <a:spcBef>
                    <a:spcPct val="0"/>
                  </a:spcBef>
                </a:pPr>
                <a:r>
                  <a:rPr lang="en-US" altLang="ko-KR" sz="1599" dirty="0">
                    <a:solidFill>
                      <a:srgbClr val="5271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7</a:t>
                </a:r>
                <a:r>
                  <a:rPr lang="ko-KR" altLang="en-US" sz="1599" dirty="0">
                    <a:solidFill>
                      <a:srgbClr val="5271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월</a:t>
                </a:r>
                <a:endParaRPr lang="en-US" sz="1599" dirty="0">
                  <a:solidFill>
                    <a:srgbClr val="5271FF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46" name="TextBox 17">
                <a:extLst>
                  <a:ext uri="{FF2B5EF4-FFF2-40B4-BE49-F238E27FC236}">
                    <a16:creationId xmlns:a16="http://schemas.microsoft.com/office/drawing/2014/main" id="{6886F266-E31C-0C2C-15A4-1C2CCF50508A}"/>
                  </a:ext>
                </a:extLst>
              </p:cNvPr>
              <p:cNvSpPr txBox="1"/>
              <p:nvPr/>
            </p:nvSpPr>
            <p:spPr>
              <a:xfrm>
                <a:off x="550545" y="942840"/>
                <a:ext cx="4301279" cy="34137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131"/>
                  </a:lnSpc>
                  <a:spcBef>
                    <a:spcPct val="0"/>
                  </a:spcBef>
                </a:pPr>
                <a:r>
                  <a:rPr lang="ko-KR" altLang="en-US" sz="1522" dirty="0">
                    <a:solidFill>
                      <a:srgbClr val="0D0D50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웹 기반 기초 설계 및 시각화 도구 개발</a:t>
                </a:r>
                <a:endParaRPr lang="en-US" sz="1522" dirty="0">
                  <a:solidFill>
                    <a:srgbClr val="0D0D50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47" name="TextBox 18">
                <a:extLst>
                  <a:ext uri="{FF2B5EF4-FFF2-40B4-BE49-F238E27FC236}">
                    <a16:creationId xmlns:a16="http://schemas.microsoft.com/office/drawing/2014/main" id="{3AD29240-A15F-28F0-1589-422D6E99908D}"/>
                  </a:ext>
                </a:extLst>
              </p:cNvPr>
              <p:cNvSpPr txBox="1"/>
              <p:nvPr/>
            </p:nvSpPr>
            <p:spPr>
              <a:xfrm>
                <a:off x="407899" y="1674521"/>
                <a:ext cx="4508427" cy="160616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285750" lvl="0" indent="-285750" algn="l">
                  <a:lnSpc>
                    <a:spcPts val="1864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ko-KR" altLang="en-US" sz="1331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웹 개발 환경 설정</a:t>
                </a:r>
                <a:endParaRPr lang="en-US" altLang="ko-KR" sz="1331" dirty="0">
                  <a:solidFill>
                    <a:srgbClr val="0D0D5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marL="285750" indent="-285750">
                  <a:lnSpc>
                    <a:spcPts val="1864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ko-KR" altLang="en-US" sz="1331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웹 페이지 기본 레이아웃 디자인</a:t>
                </a:r>
                <a:endParaRPr lang="en-US" altLang="ko-KR" sz="1331" dirty="0">
                  <a:solidFill>
                    <a:srgbClr val="0D0D5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marL="285750" indent="-285750">
                  <a:lnSpc>
                    <a:spcPts val="1864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ko-KR" altLang="en-US" sz="1331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오디오 파일 업로드 및 </a:t>
                </a:r>
                <a:r>
                  <a:rPr lang="ko-KR" altLang="en-US" sz="1331" dirty="0" err="1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스펙트로그램</a:t>
                </a:r>
                <a:r>
                  <a:rPr lang="ko-KR" altLang="en-US" sz="1331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 시각화</a:t>
                </a:r>
                <a:endParaRPr lang="en-US" altLang="ko-KR" sz="1331" dirty="0">
                  <a:solidFill>
                    <a:srgbClr val="0D0D5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marL="285750" indent="-285750">
                  <a:lnSpc>
                    <a:spcPts val="1864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ko-KR" altLang="en-US" sz="1331" dirty="0" err="1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에러율</a:t>
                </a:r>
                <a:r>
                  <a:rPr lang="ko-KR" altLang="en-US" sz="1331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 검출 기능 통합</a:t>
                </a:r>
              </a:p>
              <a:p>
                <a:pPr marL="285750" indent="-285750">
                  <a:lnSpc>
                    <a:spcPts val="1864"/>
                  </a:lnSpc>
                  <a:spcBef>
                    <a:spcPct val="0"/>
                  </a:spcBef>
                  <a:buFontTx/>
                  <a:buChar char="-"/>
                </a:pPr>
                <a:endParaRPr lang="en-US" altLang="ko-KR" sz="1331" dirty="0">
                  <a:solidFill>
                    <a:srgbClr val="0D0D5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</p:grpSp>
        <p:grpSp>
          <p:nvGrpSpPr>
            <p:cNvPr id="50" name="Group 19">
              <a:extLst>
                <a:ext uri="{FF2B5EF4-FFF2-40B4-BE49-F238E27FC236}">
                  <a16:creationId xmlns:a16="http://schemas.microsoft.com/office/drawing/2014/main" id="{47763627-BD73-5FF9-922F-3CD3B11F9A0E}"/>
                </a:ext>
              </a:extLst>
            </p:cNvPr>
            <p:cNvGrpSpPr/>
            <p:nvPr/>
          </p:nvGrpSpPr>
          <p:grpSpPr>
            <a:xfrm>
              <a:off x="9082820" y="3247299"/>
              <a:ext cx="4051784" cy="2642690"/>
              <a:chOff x="0" y="0"/>
              <a:chExt cx="5402378" cy="3523587"/>
            </a:xfrm>
          </p:grpSpPr>
          <p:grpSp>
            <p:nvGrpSpPr>
              <p:cNvPr id="51" name="Group 20">
                <a:extLst>
                  <a:ext uri="{FF2B5EF4-FFF2-40B4-BE49-F238E27FC236}">
                    <a16:creationId xmlns:a16="http://schemas.microsoft.com/office/drawing/2014/main" id="{D40C46F2-EB77-7B21-A08C-CC1420860E6F}"/>
                  </a:ext>
                </a:extLst>
              </p:cNvPr>
              <p:cNvGrpSpPr/>
              <p:nvPr/>
            </p:nvGrpSpPr>
            <p:grpSpPr>
              <a:xfrm>
                <a:off x="0" y="0"/>
                <a:ext cx="5402378" cy="3523587"/>
                <a:chOff x="0" y="0"/>
                <a:chExt cx="1152861" cy="751929"/>
              </a:xfrm>
            </p:grpSpPr>
            <p:sp>
              <p:nvSpPr>
                <p:cNvPr id="56" name="Freeform 21">
                  <a:extLst>
                    <a:ext uri="{FF2B5EF4-FFF2-40B4-BE49-F238E27FC236}">
                      <a16:creationId xmlns:a16="http://schemas.microsoft.com/office/drawing/2014/main" id="{32E62104-AE3C-4B9E-552B-74F5016B11F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52861" cy="751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861" h="751929">
                      <a:moveTo>
                        <a:pt x="92710" y="0"/>
                      </a:moveTo>
                      <a:lnTo>
                        <a:pt x="1060151" y="0"/>
                      </a:lnTo>
                      <a:cubicBezTo>
                        <a:pt x="1111353" y="0"/>
                        <a:pt x="1152861" y="41508"/>
                        <a:pt x="1152861" y="92710"/>
                      </a:cubicBezTo>
                      <a:lnTo>
                        <a:pt x="1152861" y="659219"/>
                      </a:lnTo>
                      <a:cubicBezTo>
                        <a:pt x="1152861" y="683807"/>
                        <a:pt x="1143093" y="707389"/>
                        <a:pt x="1125707" y="724775"/>
                      </a:cubicBezTo>
                      <a:cubicBezTo>
                        <a:pt x="1108320" y="742162"/>
                        <a:pt x="1084739" y="751929"/>
                        <a:pt x="1060151" y="751929"/>
                      </a:cubicBezTo>
                      <a:lnTo>
                        <a:pt x="92710" y="751929"/>
                      </a:lnTo>
                      <a:cubicBezTo>
                        <a:pt x="41508" y="751929"/>
                        <a:pt x="0" y="710422"/>
                        <a:pt x="0" y="659219"/>
                      </a:cubicBezTo>
                      <a:lnTo>
                        <a:pt x="0" y="92710"/>
                      </a:lnTo>
                      <a:cubicBezTo>
                        <a:pt x="0" y="41508"/>
                        <a:pt x="41508" y="0"/>
                        <a:pt x="92710" y="0"/>
                      </a:cubicBezTo>
                      <a:close/>
                    </a:path>
                  </a:pathLst>
                </a:custGeom>
                <a:solidFill>
                  <a:srgbClr val="E9F1FF"/>
                </a:solidFill>
              </p:spPr>
              <p:txBody>
                <a:bodyPr/>
                <a:lstStyle/>
                <a:p>
                  <a:endParaRPr lang="ko-Kore-KR" altLang="en-US"/>
                </a:p>
              </p:txBody>
            </p:sp>
            <p:sp>
              <p:nvSpPr>
                <p:cNvPr id="57" name="TextBox 22">
                  <a:extLst>
                    <a:ext uri="{FF2B5EF4-FFF2-40B4-BE49-F238E27FC236}">
                      <a16:creationId xmlns:a16="http://schemas.microsoft.com/office/drawing/2014/main" id="{15FE3794-F2E3-3B47-893D-A97104554474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1152861" cy="80907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360"/>
                    </a:lnSpc>
                  </a:pPr>
                  <a:endParaRPr/>
                </a:p>
              </p:txBody>
            </p:sp>
          </p:grpSp>
          <p:sp>
            <p:nvSpPr>
              <p:cNvPr id="52" name="TextBox 23">
                <a:extLst>
                  <a:ext uri="{FF2B5EF4-FFF2-40B4-BE49-F238E27FC236}">
                    <a16:creationId xmlns:a16="http://schemas.microsoft.com/office/drawing/2014/main" id="{FA674335-581C-5123-DF79-D55EAF2D4A01}"/>
                  </a:ext>
                </a:extLst>
              </p:cNvPr>
              <p:cNvSpPr txBox="1"/>
              <p:nvPr/>
            </p:nvSpPr>
            <p:spPr>
              <a:xfrm>
                <a:off x="550549" y="397509"/>
                <a:ext cx="3412259" cy="32702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919"/>
                  </a:lnSpc>
                  <a:spcBef>
                    <a:spcPct val="0"/>
                  </a:spcBef>
                </a:pPr>
                <a:r>
                  <a:rPr lang="en-US" altLang="ko-KR" sz="1599" dirty="0">
                    <a:solidFill>
                      <a:srgbClr val="5271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5</a:t>
                </a:r>
                <a:r>
                  <a:rPr lang="ko-KR" altLang="en-US" sz="1599" dirty="0">
                    <a:solidFill>
                      <a:srgbClr val="5271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월</a:t>
                </a:r>
                <a:endParaRPr lang="en-US" sz="1599" dirty="0">
                  <a:solidFill>
                    <a:srgbClr val="5271FF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54" name="TextBox 25">
                <a:extLst>
                  <a:ext uri="{FF2B5EF4-FFF2-40B4-BE49-F238E27FC236}">
                    <a16:creationId xmlns:a16="http://schemas.microsoft.com/office/drawing/2014/main" id="{7540636B-722F-79C4-6B99-FF32454E08F1}"/>
                  </a:ext>
                </a:extLst>
              </p:cNvPr>
              <p:cNvSpPr txBox="1"/>
              <p:nvPr/>
            </p:nvSpPr>
            <p:spPr>
              <a:xfrm>
                <a:off x="472927" y="939525"/>
                <a:ext cx="4929451" cy="34026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131"/>
                  </a:lnSpc>
                  <a:spcBef>
                    <a:spcPct val="0"/>
                  </a:spcBef>
                </a:pPr>
                <a:r>
                  <a:rPr lang="ko-KR" altLang="en-US" sz="1522" dirty="0">
                    <a:solidFill>
                      <a:srgbClr val="0D0D50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패킷 손실 시뮬레이션 프로토타입 개발</a:t>
                </a:r>
                <a:endParaRPr lang="en-US" sz="1522" dirty="0">
                  <a:solidFill>
                    <a:srgbClr val="0D0D50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55" name="TextBox 26">
                <a:extLst>
                  <a:ext uri="{FF2B5EF4-FFF2-40B4-BE49-F238E27FC236}">
                    <a16:creationId xmlns:a16="http://schemas.microsoft.com/office/drawing/2014/main" id="{74BB20A4-3A54-DF4F-DC90-BAC5BDE55B02}"/>
                  </a:ext>
                </a:extLst>
              </p:cNvPr>
              <p:cNvSpPr txBox="1"/>
              <p:nvPr/>
            </p:nvSpPr>
            <p:spPr>
              <a:xfrm>
                <a:off x="550549" y="1822726"/>
                <a:ext cx="4770255" cy="126992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285750" lvl="0" indent="-285750" algn="l">
                  <a:lnSpc>
                    <a:spcPts val="1864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en-US" sz="1331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UDP</a:t>
                </a:r>
                <a:r>
                  <a:rPr lang="ko-KR" altLang="en-US" sz="1331" dirty="0" err="1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를</a:t>
                </a:r>
                <a:r>
                  <a:rPr lang="ko-KR" altLang="en-US" sz="1331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 사용하여 간단한 패킷 손실 시뮬레이션 구현</a:t>
                </a:r>
                <a:endParaRPr lang="en-US" altLang="ko-KR" sz="1331" dirty="0">
                  <a:solidFill>
                    <a:srgbClr val="0D0D5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marL="285750" lvl="0" indent="-285750" algn="l">
                  <a:lnSpc>
                    <a:spcPts val="1864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ko-KR" altLang="en-US" sz="1331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네트워크 통신 구현</a:t>
                </a:r>
                <a:endParaRPr lang="en-US" altLang="ko-KR" sz="1331" dirty="0">
                  <a:solidFill>
                    <a:srgbClr val="0D0D5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marL="285750" indent="-285750">
                  <a:lnSpc>
                    <a:spcPts val="1864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ko-KR" altLang="en-US" sz="1331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초기 테스트 및 디버깅</a:t>
                </a:r>
                <a:endParaRPr lang="en-US" altLang="ko-Kore-KR" sz="1331" dirty="0">
                  <a:solidFill>
                    <a:srgbClr val="0D0D5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</p:grpSp>
        <p:grpSp>
          <p:nvGrpSpPr>
            <p:cNvPr id="58" name="Group 27">
              <a:extLst>
                <a:ext uri="{FF2B5EF4-FFF2-40B4-BE49-F238E27FC236}">
                  <a16:creationId xmlns:a16="http://schemas.microsoft.com/office/drawing/2014/main" id="{DE3B6E5C-A8E4-154F-597C-2B5F4E7BB350}"/>
                </a:ext>
              </a:extLst>
            </p:cNvPr>
            <p:cNvGrpSpPr/>
            <p:nvPr/>
          </p:nvGrpSpPr>
          <p:grpSpPr>
            <a:xfrm>
              <a:off x="9082820" y="6045261"/>
              <a:ext cx="4051784" cy="2671768"/>
              <a:chOff x="0" y="0"/>
              <a:chExt cx="5402378" cy="3562359"/>
            </a:xfrm>
          </p:grpSpPr>
          <p:grpSp>
            <p:nvGrpSpPr>
              <p:cNvPr id="59" name="Group 28">
                <a:extLst>
                  <a:ext uri="{FF2B5EF4-FFF2-40B4-BE49-F238E27FC236}">
                    <a16:creationId xmlns:a16="http://schemas.microsoft.com/office/drawing/2014/main" id="{57A43C35-2A38-C0AB-776A-D4731EF32986}"/>
                  </a:ext>
                </a:extLst>
              </p:cNvPr>
              <p:cNvGrpSpPr/>
              <p:nvPr/>
            </p:nvGrpSpPr>
            <p:grpSpPr>
              <a:xfrm>
                <a:off x="0" y="0"/>
                <a:ext cx="5402378" cy="3523587"/>
                <a:chOff x="0" y="0"/>
                <a:chExt cx="1152861" cy="751929"/>
              </a:xfrm>
            </p:grpSpPr>
            <p:sp>
              <p:nvSpPr>
                <p:cNvPr id="64" name="Freeform 29">
                  <a:extLst>
                    <a:ext uri="{FF2B5EF4-FFF2-40B4-BE49-F238E27FC236}">
                      <a16:creationId xmlns:a16="http://schemas.microsoft.com/office/drawing/2014/main" id="{438CB489-5323-B8AA-0F85-0BC324C7EA1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52861" cy="751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861" h="751929">
                      <a:moveTo>
                        <a:pt x="92710" y="0"/>
                      </a:moveTo>
                      <a:lnTo>
                        <a:pt x="1060151" y="0"/>
                      </a:lnTo>
                      <a:cubicBezTo>
                        <a:pt x="1111353" y="0"/>
                        <a:pt x="1152861" y="41508"/>
                        <a:pt x="1152861" y="92710"/>
                      </a:cubicBezTo>
                      <a:lnTo>
                        <a:pt x="1152861" y="659219"/>
                      </a:lnTo>
                      <a:cubicBezTo>
                        <a:pt x="1152861" y="683807"/>
                        <a:pt x="1143093" y="707389"/>
                        <a:pt x="1125707" y="724775"/>
                      </a:cubicBezTo>
                      <a:cubicBezTo>
                        <a:pt x="1108320" y="742162"/>
                        <a:pt x="1084739" y="751929"/>
                        <a:pt x="1060151" y="751929"/>
                      </a:cubicBezTo>
                      <a:lnTo>
                        <a:pt x="92710" y="751929"/>
                      </a:lnTo>
                      <a:cubicBezTo>
                        <a:pt x="41508" y="751929"/>
                        <a:pt x="0" y="710422"/>
                        <a:pt x="0" y="659219"/>
                      </a:cubicBezTo>
                      <a:lnTo>
                        <a:pt x="0" y="92710"/>
                      </a:lnTo>
                      <a:cubicBezTo>
                        <a:pt x="0" y="41508"/>
                        <a:pt x="41508" y="0"/>
                        <a:pt x="92710" y="0"/>
                      </a:cubicBezTo>
                      <a:close/>
                    </a:path>
                  </a:pathLst>
                </a:custGeom>
                <a:solidFill>
                  <a:srgbClr val="E9F1FF"/>
                </a:solidFill>
              </p:spPr>
              <p:txBody>
                <a:bodyPr/>
                <a:lstStyle/>
                <a:p>
                  <a:endParaRPr lang="ko-Kore-KR" altLang="en-US"/>
                </a:p>
              </p:txBody>
            </p:sp>
            <p:sp>
              <p:nvSpPr>
                <p:cNvPr id="65" name="TextBox 30">
                  <a:extLst>
                    <a:ext uri="{FF2B5EF4-FFF2-40B4-BE49-F238E27FC236}">
                      <a16:creationId xmlns:a16="http://schemas.microsoft.com/office/drawing/2014/main" id="{7642F361-02E8-1815-63D1-E1653771BA0D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1152861" cy="80907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360"/>
                    </a:lnSpc>
                  </a:pPr>
                  <a:endParaRPr/>
                </a:p>
              </p:txBody>
            </p:sp>
          </p:grpSp>
          <p:sp>
            <p:nvSpPr>
              <p:cNvPr id="60" name="TextBox 31">
                <a:extLst>
                  <a:ext uri="{FF2B5EF4-FFF2-40B4-BE49-F238E27FC236}">
                    <a16:creationId xmlns:a16="http://schemas.microsoft.com/office/drawing/2014/main" id="{A20B67C0-BABF-F5E8-072B-8125E205864E}"/>
                  </a:ext>
                </a:extLst>
              </p:cNvPr>
              <p:cNvSpPr txBox="1"/>
              <p:nvPr/>
            </p:nvSpPr>
            <p:spPr>
              <a:xfrm>
                <a:off x="550549" y="397509"/>
                <a:ext cx="3412259" cy="32702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919"/>
                  </a:lnSpc>
                  <a:spcBef>
                    <a:spcPct val="0"/>
                  </a:spcBef>
                </a:pPr>
                <a:r>
                  <a:rPr lang="en-US" altLang="ko-KR" sz="1599" dirty="0">
                    <a:solidFill>
                      <a:srgbClr val="5271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8</a:t>
                </a:r>
                <a:r>
                  <a:rPr lang="ko-KR" altLang="en-US" sz="1599" dirty="0">
                    <a:solidFill>
                      <a:srgbClr val="5271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월</a:t>
                </a:r>
                <a:endParaRPr lang="en-US" sz="1599" dirty="0">
                  <a:solidFill>
                    <a:srgbClr val="5271FF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62" name="TextBox 33">
                <a:extLst>
                  <a:ext uri="{FF2B5EF4-FFF2-40B4-BE49-F238E27FC236}">
                    <a16:creationId xmlns:a16="http://schemas.microsoft.com/office/drawing/2014/main" id="{E4A9D5BD-FBB7-BC34-1EC9-7C8ED63454FA}"/>
                  </a:ext>
                </a:extLst>
              </p:cNvPr>
              <p:cNvSpPr txBox="1"/>
              <p:nvPr/>
            </p:nvSpPr>
            <p:spPr>
              <a:xfrm>
                <a:off x="472927" y="937243"/>
                <a:ext cx="4301279" cy="34026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131"/>
                  </a:lnSpc>
                  <a:spcBef>
                    <a:spcPct val="0"/>
                  </a:spcBef>
                </a:pPr>
                <a:r>
                  <a:rPr lang="ko-KR" altLang="en-US" sz="1522" dirty="0">
                    <a:solidFill>
                      <a:srgbClr val="0D0D50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웹 기반 시각화 도구 완성 및 테스트</a:t>
                </a:r>
                <a:endParaRPr lang="en-US" sz="1522" dirty="0">
                  <a:solidFill>
                    <a:srgbClr val="0D0D50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63" name="TextBox 34">
                <a:extLst>
                  <a:ext uri="{FF2B5EF4-FFF2-40B4-BE49-F238E27FC236}">
                    <a16:creationId xmlns:a16="http://schemas.microsoft.com/office/drawing/2014/main" id="{83405D52-75F1-BA70-E35E-6D0F9A9F4632}"/>
                  </a:ext>
                </a:extLst>
              </p:cNvPr>
              <p:cNvSpPr txBox="1"/>
              <p:nvPr/>
            </p:nvSpPr>
            <p:spPr>
              <a:xfrm>
                <a:off x="427771" y="1642178"/>
                <a:ext cx="4301279" cy="192018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285750" indent="-285750">
                  <a:lnSpc>
                    <a:spcPts val="1864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ko-KR" altLang="en-US" sz="1331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오디오 파일 업로드 및 </a:t>
                </a:r>
                <a:r>
                  <a:rPr lang="ko-KR" altLang="en-US" sz="1331" dirty="0" err="1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스펙트로그램</a:t>
                </a:r>
                <a:r>
                  <a:rPr lang="ko-KR" altLang="en-US" sz="1331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 시각화</a:t>
                </a:r>
                <a:endParaRPr lang="en-US" altLang="ko-KR" sz="1331" dirty="0">
                  <a:solidFill>
                    <a:srgbClr val="0D0D5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marL="285750" indent="-285750">
                  <a:lnSpc>
                    <a:spcPts val="1864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ko-KR" altLang="en-US" sz="1331" dirty="0" err="1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에러율</a:t>
                </a:r>
                <a:r>
                  <a:rPr lang="ko-KR" altLang="en-US" sz="1331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 검출 기능 통합</a:t>
                </a:r>
                <a:endParaRPr lang="en-US" altLang="ko-KR" sz="1331" dirty="0">
                  <a:solidFill>
                    <a:srgbClr val="0D0D5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marL="285750" lvl="0" indent="-285750" algn="l">
                  <a:lnSpc>
                    <a:spcPts val="1864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ko-KR" altLang="en-US" sz="1331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웹사이트 전체적인 사용성 테스트</a:t>
                </a:r>
                <a:endParaRPr lang="en-US" altLang="ko-KR" sz="1331" dirty="0">
                  <a:solidFill>
                    <a:srgbClr val="0D0D5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marL="285750" indent="-285750">
                  <a:lnSpc>
                    <a:spcPts val="1864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ko-KR" altLang="en-US" sz="1331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소프트웨어 버그 및 이슈 수정</a:t>
                </a:r>
                <a:endParaRPr lang="en-US" altLang="ko-KR" sz="1331" dirty="0">
                  <a:solidFill>
                    <a:srgbClr val="0D0D5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marL="285750" indent="-285750">
                  <a:lnSpc>
                    <a:spcPts val="1864"/>
                  </a:lnSpc>
                  <a:spcBef>
                    <a:spcPct val="0"/>
                  </a:spcBef>
                  <a:buFontTx/>
                  <a:buChar char="-"/>
                </a:pPr>
                <a:endParaRPr lang="en-US" altLang="ko-KR" sz="1331" dirty="0">
                  <a:solidFill>
                    <a:srgbClr val="0D0D5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</p:grpSp>
        <p:grpSp>
          <p:nvGrpSpPr>
            <p:cNvPr id="72" name="Group 43">
              <a:extLst>
                <a:ext uri="{FF2B5EF4-FFF2-40B4-BE49-F238E27FC236}">
                  <a16:creationId xmlns:a16="http://schemas.microsoft.com/office/drawing/2014/main" id="{862918BB-F549-3040-8BCA-2539AF92C076}"/>
                </a:ext>
              </a:extLst>
            </p:cNvPr>
            <p:cNvGrpSpPr/>
            <p:nvPr/>
          </p:nvGrpSpPr>
          <p:grpSpPr>
            <a:xfrm>
              <a:off x="13289965" y="3247299"/>
              <a:ext cx="4051784" cy="2642690"/>
              <a:chOff x="0" y="0"/>
              <a:chExt cx="5402378" cy="3523587"/>
            </a:xfrm>
          </p:grpSpPr>
          <p:grpSp>
            <p:nvGrpSpPr>
              <p:cNvPr id="73" name="Group 44">
                <a:extLst>
                  <a:ext uri="{FF2B5EF4-FFF2-40B4-BE49-F238E27FC236}">
                    <a16:creationId xmlns:a16="http://schemas.microsoft.com/office/drawing/2014/main" id="{9C194065-C619-FB1E-65AD-C7E9FF6A7E79}"/>
                  </a:ext>
                </a:extLst>
              </p:cNvPr>
              <p:cNvGrpSpPr/>
              <p:nvPr/>
            </p:nvGrpSpPr>
            <p:grpSpPr>
              <a:xfrm>
                <a:off x="0" y="0"/>
                <a:ext cx="5402378" cy="3523587"/>
                <a:chOff x="0" y="0"/>
                <a:chExt cx="1152861" cy="751929"/>
              </a:xfrm>
            </p:grpSpPr>
            <p:sp>
              <p:nvSpPr>
                <p:cNvPr id="78" name="Freeform 45">
                  <a:extLst>
                    <a:ext uri="{FF2B5EF4-FFF2-40B4-BE49-F238E27FC236}">
                      <a16:creationId xmlns:a16="http://schemas.microsoft.com/office/drawing/2014/main" id="{DDF5A039-C8B5-123D-D8F4-F04777FA1C8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52861" cy="751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861" h="751929">
                      <a:moveTo>
                        <a:pt x="92710" y="0"/>
                      </a:moveTo>
                      <a:lnTo>
                        <a:pt x="1060151" y="0"/>
                      </a:lnTo>
                      <a:cubicBezTo>
                        <a:pt x="1111353" y="0"/>
                        <a:pt x="1152861" y="41508"/>
                        <a:pt x="1152861" y="92710"/>
                      </a:cubicBezTo>
                      <a:lnTo>
                        <a:pt x="1152861" y="659219"/>
                      </a:lnTo>
                      <a:cubicBezTo>
                        <a:pt x="1152861" y="683807"/>
                        <a:pt x="1143093" y="707389"/>
                        <a:pt x="1125707" y="724775"/>
                      </a:cubicBezTo>
                      <a:cubicBezTo>
                        <a:pt x="1108320" y="742162"/>
                        <a:pt x="1084739" y="751929"/>
                        <a:pt x="1060151" y="751929"/>
                      </a:cubicBezTo>
                      <a:lnTo>
                        <a:pt x="92710" y="751929"/>
                      </a:lnTo>
                      <a:cubicBezTo>
                        <a:pt x="41508" y="751929"/>
                        <a:pt x="0" y="710422"/>
                        <a:pt x="0" y="659219"/>
                      </a:cubicBezTo>
                      <a:lnTo>
                        <a:pt x="0" y="92710"/>
                      </a:lnTo>
                      <a:cubicBezTo>
                        <a:pt x="0" y="41508"/>
                        <a:pt x="41508" y="0"/>
                        <a:pt x="92710" y="0"/>
                      </a:cubicBezTo>
                      <a:close/>
                    </a:path>
                  </a:pathLst>
                </a:custGeom>
                <a:solidFill>
                  <a:srgbClr val="E9F1FF"/>
                </a:solidFill>
              </p:spPr>
              <p:txBody>
                <a:bodyPr/>
                <a:lstStyle/>
                <a:p>
                  <a:endParaRPr lang="ko-Kore-KR" altLang="en-US"/>
                </a:p>
              </p:txBody>
            </p:sp>
            <p:sp>
              <p:nvSpPr>
                <p:cNvPr id="79" name="TextBox 46">
                  <a:extLst>
                    <a:ext uri="{FF2B5EF4-FFF2-40B4-BE49-F238E27FC236}">
                      <a16:creationId xmlns:a16="http://schemas.microsoft.com/office/drawing/2014/main" id="{B93AADEA-D0A6-059A-EF1B-05920816C1F8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1152861" cy="80907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360"/>
                    </a:lnSpc>
                  </a:pPr>
                  <a:endParaRPr/>
                </a:p>
              </p:txBody>
            </p:sp>
          </p:grpSp>
          <p:sp>
            <p:nvSpPr>
              <p:cNvPr id="74" name="TextBox 47">
                <a:extLst>
                  <a:ext uri="{FF2B5EF4-FFF2-40B4-BE49-F238E27FC236}">
                    <a16:creationId xmlns:a16="http://schemas.microsoft.com/office/drawing/2014/main" id="{FBAB7420-ABEF-0C8A-CA8E-AE1B27F45424}"/>
                  </a:ext>
                </a:extLst>
              </p:cNvPr>
              <p:cNvSpPr txBox="1"/>
              <p:nvPr/>
            </p:nvSpPr>
            <p:spPr>
              <a:xfrm>
                <a:off x="550549" y="397509"/>
                <a:ext cx="3412259" cy="32702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919"/>
                  </a:lnSpc>
                  <a:spcBef>
                    <a:spcPct val="0"/>
                  </a:spcBef>
                </a:pPr>
                <a:r>
                  <a:rPr lang="en-US" altLang="ko-KR" sz="1599" dirty="0">
                    <a:solidFill>
                      <a:srgbClr val="5271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6</a:t>
                </a:r>
                <a:r>
                  <a:rPr lang="ko-KR" altLang="en-US" sz="1599" dirty="0">
                    <a:solidFill>
                      <a:srgbClr val="5271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월</a:t>
                </a:r>
                <a:endParaRPr lang="en-US" sz="1599" dirty="0">
                  <a:solidFill>
                    <a:srgbClr val="5271FF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76" name="TextBox 49">
                <a:extLst>
                  <a:ext uri="{FF2B5EF4-FFF2-40B4-BE49-F238E27FC236}">
                    <a16:creationId xmlns:a16="http://schemas.microsoft.com/office/drawing/2014/main" id="{5C4F8B60-F25B-A7A5-1473-2CCC83D5C083}"/>
                  </a:ext>
                </a:extLst>
              </p:cNvPr>
              <p:cNvSpPr txBox="1"/>
              <p:nvPr/>
            </p:nvSpPr>
            <p:spPr>
              <a:xfrm>
                <a:off x="550549" y="917845"/>
                <a:ext cx="4506106" cy="69933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131"/>
                  </a:lnSpc>
                  <a:spcBef>
                    <a:spcPct val="0"/>
                  </a:spcBef>
                </a:pPr>
                <a:r>
                  <a:rPr lang="ko-KR" altLang="en-US" sz="1522" dirty="0">
                    <a:solidFill>
                      <a:srgbClr val="0D0D50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패킷 손실 시뮬레이션의 성능 최적화</a:t>
                </a:r>
                <a:endParaRPr lang="en-US" altLang="ko-KR" sz="1522" dirty="0">
                  <a:solidFill>
                    <a:srgbClr val="0D0D50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  <a:p>
                <a:pPr marL="0" lvl="0" indent="0" algn="l">
                  <a:lnSpc>
                    <a:spcPts val="2131"/>
                  </a:lnSpc>
                  <a:spcBef>
                    <a:spcPct val="0"/>
                  </a:spcBef>
                </a:pPr>
                <a:r>
                  <a:rPr lang="ko-KR" altLang="en-US" sz="1522" dirty="0">
                    <a:solidFill>
                      <a:srgbClr val="0D0D50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및 기능 확장</a:t>
                </a:r>
                <a:endParaRPr lang="en-US" sz="1522" dirty="0">
                  <a:solidFill>
                    <a:srgbClr val="0D0D50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77" name="TextBox 50">
                <a:extLst>
                  <a:ext uri="{FF2B5EF4-FFF2-40B4-BE49-F238E27FC236}">
                    <a16:creationId xmlns:a16="http://schemas.microsoft.com/office/drawing/2014/main" id="{D3114661-3AA2-7405-8AD9-2638EA9FCD50}"/>
                  </a:ext>
                </a:extLst>
              </p:cNvPr>
              <p:cNvSpPr txBox="1"/>
              <p:nvPr/>
            </p:nvSpPr>
            <p:spPr>
              <a:xfrm>
                <a:off x="539048" y="1772731"/>
                <a:ext cx="4301279" cy="159530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285750" indent="-285750">
                  <a:lnSpc>
                    <a:spcPts val="1864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ko-KR" altLang="en-US" sz="1331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시뮬레이션 성능 지표 정의 및 벤치마크 설정</a:t>
                </a:r>
                <a:endParaRPr lang="en-US" altLang="ko-KR" sz="1331" dirty="0">
                  <a:solidFill>
                    <a:srgbClr val="0D0D5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marL="285750" lvl="0" indent="-285750" algn="l">
                  <a:lnSpc>
                    <a:spcPts val="1864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ko-KR" altLang="en-US" sz="1331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성능 문제 파악 및 최적화</a:t>
                </a:r>
                <a:endParaRPr lang="en-US" altLang="ko-KR" sz="1331" dirty="0">
                  <a:solidFill>
                    <a:srgbClr val="0D0D5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marL="285750" indent="-285750">
                  <a:lnSpc>
                    <a:spcPts val="1864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ko-KR" altLang="en-US" sz="1331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다양한 네트워크 조건 및 시나리오 추가</a:t>
                </a:r>
                <a:endParaRPr lang="en-US" altLang="ko-Kore-KR" sz="1331" dirty="0">
                  <a:solidFill>
                    <a:srgbClr val="0D0D5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marL="285750" lvl="0" indent="-285750" algn="l">
                  <a:lnSpc>
                    <a:spcPts val="1864"/>
                  </a:lnSpc>
                  <a:spcBef>
                    <a:spcPct val="0"/>
                  </a:spcBef>
                  <a:buFontTx/>
                  <a:buChar char="-"/>
                </a:pPr>
                <a:endParaRPr lang="en-US" altLang="ko-KR" sz="1331" dirty="0">
                  <a:solidFill>
                    <a:srgbClr val="0D0D5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</p:grpSp>
      </p:grpSp>
      <p:grpSp>
        <p:nvGrpSpPr>
          <p:cNvPr id="98" name="Group 2">
            <a:extLst>
              <a:ext uri="{FF2B5EF4-FFF2-40B4-BE49-F238E27FC236}">
                <a16:creationId xmlns:a16="http://schemas.microsoft.com/office/drawing/2014/main" id="{42F8149A-C7CA-C6F8-C9CF-437F675CC186}"/>
              </a:ext>
            </a:extLst>
          </p:cNvPr>
          <p:cNvGrpSpPr/>
          <p:nvPr/>
        </p:nvGrpSpPr>
        <p:grpSpPr>
          <a:xfrm rot="-10800000">
            <a:off x="-3" y="0"/>
            <a:ext cx="2841793" cy="10287000"/>
            <a:chOff x="0" y="0"/>
            <a:chExt cx="961876" cy="2709333"/>
          </a:xfrm>
        </p:grpSpPr>
        <p:sp>
          <p:nvSpPr>
            <p:cNvPr id="99" name="Freeform 3">
              <a:extLst>
                <a:ext uri="{FF2B5EF4-FFF2-40B4-BE49-F238E27FC236}">
                  <a16:creationId xmlns:a16="http://schemas.microsoft.com/office/drawing/2014/main" id="{0AEC1AEC-2DE1-6917-6029-2F34C172C453}"/>
                </a:ext>
              </a:extLst>
            </p:cNvPr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00" name="TextBox 4">
              <a:extLst>
                <a:ext uri="{FF2B5EF4-FFF2-40B4-BE49-F238E27FC236}">
                  <a16:creationId xmlns:a16="http://schemas.microsoft.com/office/drawing/2014/main" id="{453FE005-1AB2-D155-C714-774F4F60C6FA}"/>
                </a:ext>
              </a:extLst>
            </p:cNvPr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A49E138E-B2B7-57DD-3272-2B3563557154}"/>
              </a:ext>
            </a:extLst>
          </p:cNvPr>
          <p:cNvGrpSpPr/>
          <p:nvPr/>
        </p:nvGrpSpPr>
        <p:grpSpPr>
          <a:xfrm>
            <a:off x="381000" y="5810400"/>
            <a:ext cx="3257588" cy="830291"/>
            <a:chOff x="381000" y="2417008"/>
            <a:chExt cx="3257588" cy="830291"/>
          </a:xfrm>
        </p:grpSpPr>
        <p:grpSp>
          <p:nvGrpSpPr>
            <p:cNvPr id="102" name="Group 6">
              <a:extLst>
                <a:ext uri="{FF2B5EF4-FFF2-40B4-BE49-F238E27FC236}">
                  <a16:creationId xmlns:a16="http://schemas.microsoft.com/office/drawing/2014/main" id="{5D414AD3-78A3-747E-FED5-A1111A1DA52E}"/>
                </a:ext>
              </a:extLst>
            </p:cNvPr>
            <p:cNvGrpSpPr/>
            <p:nvPr/>
          </p:nvGrpSpPr>
          <p:grpSpPr>
            <a:xfrm>
              <a:off x="381000" y="2417008"/>
              <a:ext cx="3257588" cy="830291"/>
              <a:chOff x="0" y="0"/>
              <a:chExt cx="857965" cy="218677"/>
            </a:xfrm>
          </p:grpSpPr>
          <p:sp>
            <p:nvSpPr>
              <p:cNvPr id="106" name="Freeform 7">
                <a:extLst>
                  <a:ext uri="{FF2B5EF4-FFF2-40B4-BE49-F238E27FC236}">
                    <a16:creationId xmlns:a16="http://schemas.microsoft.com/office/drawing/2014/main" id="{43E2FFFB-7BD3-F0B1-1393-E884CB4C05FF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107" name="TextBox 8">
                <a:extLst>
                  <a:ext uri="{FF2B5EF4-FFF2-40B4-BE49-F238E27FC236}">
                    <a16:creationId xmlns:a16="http://schemas.microsoft.com/office/drawing/2014/main" id="{0AA6C0C4-C447-306C-41AA-FB2616D0699D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03" name="TextBox 12">
              <a:extLst>
                <a:ext uri="{FF2B5EF4-FFF2-40B4-BE49-F238E27FC236}">
                  <a16:creationId xmlns:a16="http://schemas.microsoft.com/office/drawing/2014/main" id="{45C41F52-16B2-4696-45F0-54AED4AB9E82}"/>
                </a:ext>
              </a:extLst>
            </p:cNvPr>
            <p:cNvSpPr txBox="1"/>
            <p:nvPr/>
          </p:nvSpPr>
          <p:spPr>
            <a:xfrm>
              <a:off x="814355" y="2689279"/>
              <a:ext cx="2333728" cy="2741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dirty="0">
                  <a:solidFill>
                    <a:srgbClr val="5371FF"/>
                  </a:solidFill>
                  <a:ea typeface="TDTD평고딕"/>
                </a:rPr>
                <a:t>향후 계획</a:t>
              </a:r>
              <a:endParaRPr lang="en-US" altLang="ko-KR" dirty="0">
                <a:solidFill>
                  <a:srgbClr val="5371FF"/>
                </a:solidFill>
                <a:ea typeface="TDTD평고딕"/>
              </a:endParaRPr>
            </a:p>
          </p:txBody>
        </p:sp>
        <p:grpSp>
          <p:nvGrpSpPr>
            <p:cNvPr id="104" name="Group 23">
              <a:extLst>
                <a:ext uri="{FF2B5EF4-FFF2-40B4-BE49-F238E27FC236}">
                  <a16:creationId xmlns:a16="http://schemas.microsoft.com/office/drawing/2014/main" id="{D6DB86A4-694D-C7D0-40B8-2AEF4CAD61E4}"/>
                </a:ext>
              </a:extLst>
            </p:cNvPr>
            <p:cNvGrpSpPr/>
            <p:nvPr/>
          </p:nvGrpSpPr>
          <p:grpSpPr>
            <a:xfrm>
              <a:off x="2438400" y="2745255"/>
              <a:ext cx="173797" cy="173797"/>
              <a:chOff x="0" y="0"/>
              <a:chExt cx="6350000" cy="6350000"/>
            </a:xfrm>
          </p:grpSpPr>
          <p:sp>
            <p:nvSpPr>
              <p:cNvPr id="105" name="Freeform 24">
                <a:extLst>
                  <a:ext uri="{FF2B5EF4-FFF2-40B4-BE49-F238E27FC236}">
                    <a16:creationId xmlns:a16="http://schemas.microsoft.com/office/drawing/2014/main" id="{BAC2929F-DF4A-AD43-D2C3-6707A83B982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</p:grp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FCE08C5C-1C61-2880-8675-0AD92BC60020}"/>
              </a:ext>
            </a:extLst>
          </p:cNvPr>
          <p:cNvGrpSpPr/>
          <p:nvPr/>
        </p:nvGrpSpPr>
        <p:grpSpPr>
          <a:xfrm>
            <a:off x="381000" y="3549600"/>
            <a:ext cx="3257588" cy="830291"/>
            <a:chOff x="809043" y="4678781"/>
            <a:chExt cx="3257588" cy="830291"/>
          </a:xfrm>
        </p:grpSpPr>
        <p:grpSp>
          <p:nvGrpSpPr>
            <p:cNvPr id="109" name="Group 14">
              <a:extLst>
                <a:ext uri="{FF2B5EF4-FFF2-40B4-BE49-F238E27FC236}">
                  <a16:creationId xmlns:a16="http://schemas.microsoft.com/office/drawing/2014/main" id="{0F157530-E9D9-0C15-7CDC-5B35EC7FFC68}"/>
                </a:ext>
              </a:extLst>
            </p:cNvPr>
            <p:cNvGrpSpPr/>
            <p:nvPr/>
          </p:nvGrpSpPr>
          <p:grpSpPr>
            <a:xfrm>
              <a:off x="809043" y="4678781"/>
              <a:ext cx="3257588" cy="830291"/>
              <a:chOff x="0" y="0"/>
              <a:chExt cx="857965" cy="218677"/>
            </a:xfrm>
          </p:grpSpPr>
          <p:sp>
            <p:nvSpPr>
              <p:cNvPr id="111" name="Freeform 15">
                <a:extLst>
                  <a:ext uri="{FF2B5EF4-FFF2-40B4-BE49-F238E27FC236}">
                    <a16:creationId xmlns:a16="http://schemas.microsoft.com/office/drawing/2014/main" id="{34F51AD4-057B-B928-8D89-6201E2B776AE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112" name="TextBox 16">
                <a:extLst>
                  <a:ext uri="{FF2B5EF4-FFF2-40B4-BE49-F238E27FC236}">
                    <a16:creationId xmlns:a16="http://schemas.microsoft.com/office/drawing/2014/main" id="{20EA9DAC-8117-5CED-B32F-3C1CA8958468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10" name="TextBox 25">
              <a:extLst>
                <a:ext uri="{FF2B5EF4-FFF2-40B4-BE49-F238E27FC236}">
                  <a16:creationId xmlns:a16="http://schemas.microsoft.com/office/drawing/2014/main" id="{CCD2FEBC-3E7F-28FB-08A8-00422F6B0DDA}"/>
                </a:ext>
              </a:extLst>
            </p:cNvPr>
            <p:cNvSpPr txBox="1"/>
            <p:nvPr/>
          </p:nvSpPr>
          <p:spPr>
            <a:xfrm>
              <a:off x="1242398" y="4968735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개발 </a:t>
              </a:r>
              <a:r>
                <a:rPr lang="ko-KR" altLang="en-US" dirty="0">
                  <a:solidFill>
                    <a:srgbClr val="FFFFFF"/>
                  </a:solidFill>
                  <a:ea typeface="TDTD평고딕"/>
                </a:rPr>
                <a:t>현황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84D95D15-0CA1-8DD3-280C-941C5D6165E9}"/>
              </a:ext>
            </a:extLst>
          </p:cNvPr>
          <p:cNvGrpSpPr/>
          <p:nvPr/>
        </p:nvGrpSpPr>
        <p:grpSpPr>
          <a:xfrm>
            <a:off x="381000" y="4680000"/>
            <a:ext cx="3257588" cy="830291"/>
            <a:chOff x="809043" y="5809667"/>
            <a:chExt cx="3257588" cy="830291"/>
          </a:xfrm>
        </p:grpSpPr>
        <p:grpSp>
          <p:nvGrpSpPr>
            <p:cNvPr id="114" name="Group 17">
              <a:extLst>
                <a:ext uri="{FF2B5EF4-FFF2-40B4-BE49-F238E27FC236}">
                  <a16:creationId xmlns:a16="http://schemas.microsoft.com/office/drawing/2014/main" id="{DD7C6ADD-D7FC-FE80-9D49-D46E8DD539CD}"/>
                </a:ext>
              </a:extLst>
            </p:cNvPr>
            <p:cNvGrpSpPr/>
            <p:nvPr/>
          </p:nvGrpSpPr>
          <p:grpSpPr>
            <a:xfrm>
              <a:off x="809043" y="5809667"/>
              <a:ext cx="3257588" cy="830291"/>
              <a:chOff x="0" y="0"/>
              <a:chExt cx="857965" cy="218677"/>
            </a:xfrm>
          </p:grpSpPr>
          <p:sp>
            <p:nvSpPr>
              <p:cNvPr id="116" name="Freeform 18">
                <a:extLst>
                  <a:ext uri="{FF2B5EF4-FFF2-40B4-BE49-F238E27FC236}">
                    <a16:creationId xmlns:a16="http://schemas.microsoft.com/office/drawing/2014/main" id="{1D8DDC94-D82B-A672-191F-D43F9BCB5C67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117" name="TextBox 19">
                <a:extLst>
                  <a:ext uri="{FF2B5EF4-FFF2-40B4-BE49-F238E27FC236}">
                    <a16:creationId xmlns:a16="http://schemas.microsoft.com/office/drawing/2014/main" id="{D305F588-67A6-9CA1-CBCD-9FEC1D7B87AB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15" name="TextBox 26">
              <a:extLst>
                <a:ext uri="{FF2B5EF4-FFF2-40B4-BE49-F238E27FC236}">
                  <a16:creationId xmlns:a16="http://schemas.microsoft.com/office/drawing/2014/main" id="{4CD43252-1390-687B-13C3-06DE4F23EECD}"/>
                </a:ext>
              </a:extLst>
            </p:cNvPr>
            <p:cNvSpPr txBox="1"/>
            <p:nvPr/>
          </p:nvSpPr>
          <p:spPr>
            <a:xfrm>
              <a:off x="1242398" y="6099621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개발 이슈</a:t>
              </a:r>
              <a:endParaRPr lang="en-US" altLang="ko-KR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sp>
        <p:nvSpPr>
          <p:cNvPr id="118" name="TextBox 29">
            <a:extLst>
              <a:ext uri="{FF2B5EF4-FFF2-40B4-BE49-F238E27FC236}">
                <a16:creationId xmlns:a16="http://schemas.microsoft.com/office/drawing/2014/main" id="{C66DCCD2-FB29-7C55-CDF7-1E5E024EECB2}"/>
              </a:ext>
            </a:extLst>
          </p:cNvPr>
          <p:cNvSpPr txBox="1"/>
          <p:nvPr/>
        </p:nvSpPr>
        <p:spPr>
          <a:xfrm>
            <a:off x="493942" y="789849"/>
            <a:ext cx="1946101" cy="85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Detects Error in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Communication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System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9D45BD70-B9F2-1A21-21F9-25F880D419DF}"/>
              </a:ext>
            </a:extLst>
          </p:cNvPr>
          <p:cNvGrpSpPr/>
          <p:nvPr/>
        </p:nvGrpSpPr>
        <p:grpSpPr>
          <a:xfrm>
            <a:off x="381000" y="2415600"/>
            <a:ext cx="3257588" cy="830291"/>
            <a:chOff x="809043" y="3547894"/>
            <a:chExt cx="3257588" cy="830291"/>
          </a:xfrm>
        </p:grpSpPr>
        <p:grpSp>
          <p:nvGrpSpPr>
            <p:cNvPr id="120" name="Group 9">
              <a:extLst>
                <a:ext uri="{FF2B5EF4-FFF2-40B4-BE49-F238E27FC236}">
                  <a16:creationId xmlns:a16="http://schemas.microsoft.com/office/drawing/2014/main" id="{F8D9F1FB-2D9B-D72C-A90A-D080C161EEE0}"/>
                </a:ext>
              </a:extLst>
            </p:cNvPr>
            <p:cNvGrpSpPr/>
            <p:nvPr/>
          </p:nvGrpSpPr>
          <p:grpSpPr>
            <a:xfrm>
              <a:off x="809043" y="3547894"/>
              <a:ext cx="3257588" cy="830291"/>
              <a:chOff x="0" y="0"/>
              <a:chExt cx="857965" cy="218677"/>
            </a:xfrm>
          </p:grpSpPr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685479E3-70F5-06D8-9DCC-B385923ADA4D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123" name="TextBox 11">
                <a:extLst>
                  <a:ext uri="{FF2B5EF4-FFF2-40B4-BE49-F238E27FC236}">
                    <a16:creationId xmlns:a16="http://schemas.microsoft.com/office/drawing/2014/main" id="{FDEEE836-F177-10BA-47EF-5E2FE9FD3144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21" name="TextBox 13">
              <a:extLst>
                <a:ext uri="{FF2B5EF4-FFF2-40B4-BE49-F238E27FC236}">
                  <a16:creationId xmlns:a16="http://schemas.microsoft.com/office/drawing/2014/main" id="{EF321B9A-FB69-FC22-4C9C-868475AB6EC8}"/>
                </a:ext>
              </a:extLst>
            </p:cNvPr>
            <p:cNvSpPr txBox="1"/>
            <p:nvPr/>
          </p:nvSpPr>
          <p:spPr>
            <a:xfrm>
              <a:off x="1242398" y="3831056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문제 정의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sp>
        <p:nvSpPr>
          <p:cNvPr id="6" name="AutoShape 31">
            <a:extLst>
              <a:ext uri="{FF2B5EF4-FFF2-40B4-BE49-F238E27FC236}">
                <a16:creationId xmlns:a16="http://schemas.microsoft.com/office/drawing/2014/main" id="{8A4E59E7-71F4-648F-7183-856F6D9A9E1F}"/>
              </a:ext>
            </a:extLst>
          </p:cNvPr>
          <p:cNvSpPr/>
          <p:nvPr/>
        </p:nvSpPr>
        <p:spPr>
          <a:xfrm flipV="1">
            <a:off x="3638588" y="8962478"/>
            <a:ext cx="13943463" cy="1967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2" name="TextBox 32">
            <a:extLst>
              <a:ext uri="{FF2B5EF4-FFF2-40B4-BE49-F238E27FC236}">
                <a16:creationId xmlns:a16="http://schemas.microsoft.com/office/drawing/2014/main" id="{79BD2167-5A83-81BF-C03E-1F3B6A53985E}"/>
              </a:ext>
            </a:extLst>
          </p:cNvPr>
          <p:cNvSpPr txBox="1"/>
          <p:nvPr/>
        </p:nvSpPr>
        <p:spPr>
          <a:xfrm>
            <a:off x="3971598" y="1079790"/>
            <a:ext cx="8222728" cy="624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ko-KR" altLang="en-US" sz="4800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향후 계획 </a:t>
            </a:r>
            <a:r>
              <a:rPr lang="en-US" altLang="ko-KR" sz="4800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(1</a:t>
            </a:r>
            <a:r>
              <a:rPr lang="ko-KR" altLang="en-US" sz="4800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학기 및 방학</a:t>
            </a:r>
            <a:r>
              <a:rPr lang="en-US" altLang="ko-KR" sz="4800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)</a:t>
            </a:r>
            <a:endParaRPr lang="en-US" sz="4800" dirty="0">
              <a:solidFill>
                <a:srgbClr val="12127D"/>
              </a:solidFill>
              <a:latin typeface="TDTD평고딕" panose="020B0600000101010101" charset="-127"/>
              <a:ea typeface="TDTD평고딕" panose="020B0600000101010101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/>
          <p:cNvSpPr txBox="1"/>
          <p:nvPr/>
        </p:nvSpPr>
        <p:spPr>
          <a:xfrm>
            <a:off x="14487426" y="9258300"/>
            <a:ext cx="3085099" cy="19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altLang="ko-KR" sz="1400" spc="266" dirty="0">
                <a:solidFill>
                  <a:srgbClr val="12127D"/>
                </a:solidFill>
                <a:latin typeface="Montserrat Classic"/>
              </a:rPr>
              <a:t>- 17 -</a:t>
            </a:r>
            <a:endParaRPr lang="en-US" sz="1400" spc="266" dirty="0">
              <a:solidFill>
                <a:srgbClr val="12127D"/>
              </a:solidFill>
              <a:latin typeface="Montserrat Classic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93271F0-90BD-4BA2-FB41-380B590D03FE}"/>
              </a:ext>
            </a:extLst>
          </p:cNvPr>
          <p:cNvGrpSpPr/>
          <p:nvPr/>
        </p:nvGrpSpPr>
        <p:grpSpPr>
          <a:xfrm>
            <a:off x="10887342" y="9200181"/>
            <a:ext cx="567825" cy="218297"/>
            <a:chOff x="10887342" y="9200181"/>
            <a:chExt cx="567825" cy="218297"/>
          </a:xfrm>
        </p:grpSpPr>
        <p:grpSp>
          <p:nvGrpSpPr>
            <p:cNvPr id="118" name="Group 55">
              <a:extLst>
                <a:ext uri="{FF2B5EF4-FFF2-40B4-BE49-F238E27FC236}">
                  <a16:creationId xmlns:a16="http://schemas.microsoft.com/office/drawing/2014/main" id="{066B9458-8377-427B-7660-7ABE039C7940}"/>
                </a:ext>
              </a:extLst>
            </p:cNvPr>
            <p:cNvGrpSpPr/>
            <p:nvPr/>
          </p:nvGrpSpPr>
          <p:grpSpPr>
            <a:xfrm>
              <a:off x="10887342" y="9200181"/>
              <a:ext cx="218297" cy="218297"/>
              <a:chOff x="0" y="0"/>
              <a:chExt cx="812800" cy="812800"/>
            </a:xfrm>
          </p:grpSpPr>
          <p:sp>
            <p:nvSpPr>
              <p:cNvPr id="119" name="Freeform 56">
                <a:extLst>
                  <a:ext uri="{FF2B5EF4-FFF2-40B4-BE49-F238E27FC236}">
                    <a16:creationId xmlns:a16="http://schemas.microsoft.com/office/drawing/2014/main" id="{36FEA811-B6AD-B613-5558-B6B90A21ED8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5D4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120" name="TextBox 57">
                <a:extLst>
                  <a:ext uri="{FF2B5EF4-FFF2-40B4-BE49-F238E27FC236}">
                    <a16:creationId xmlns:a16="http://schemas.microsoft.com/office/drawing/2014/main" id="{A4BE221B-6305-EAA6-062B-89A50E5EDBA4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33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21" name="Group 58">
              <a:extLst>
                <a:ext uri="{FF2B5EF4-FFF2-40B4-BE49-F238E27FC236}">
                  <a16:creationId xmlns:a16="http://schemas.microsoft.com/office/drawing/2014/main" id="{8EF8BEB5-44BB-2ED9-D346-C640C1D96414}"/>
                </a:ext>
              </a:extLst>
            </p:cNvPr>
            <p:cNvGrpSpPr/>
            <p:nvPr/>
          </p:nvGrpSpPr>
          <p:grpSpPr>
            <a:xfrm>
              <a:off x="11236870" y="9200181"/>
              <a:ext cx="218297" cy="218297"/>
              <a:chOff x="0" y="0"/>
              <a:chExt cx="812800" cy="812800"/>
            </a:xfrm>
          </p:grpSpPr>
          <p:sp>
            <p:nvSpPr>
              <p:cNvPr id="122" name="Freeform 59">
                <a:extLst>
                  <a:ext uri="{FF2B5EF4-FFF2-40B4-BE49-F238E27FC236}">
                    <a16:creationId xmlns:a16="http://schemas.microsoft.com/office/drawing/2014/main" id="{BBADC81C-D0D7-BDA2-2E2D-4CF40EEF311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11CA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123" name="TextBox 60">
                <a:extLst>
                  <a:ext uri="{FF2B5EF4-FFF2-40B4-BE49-F238E27FC236}">
                    <a16:creationId xmlns:a16="http://schemas.microsoft.com/office/drawing/2014/main" id="{983E6AEB-61DC-DDDB-C7BA-0186A32A0FBD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33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146D2A4-6672-8F1A-221F-E1D6A53DC183}"/>
              </a:ext>
            </a:extLst>
          </p:cNvPr>
          <p:cNvGrpSpPr/>
          <p:nvPr/>
        </p:nvGrpSpPr>
        <p:grpSpPr>
          <a:xfrm>
            <a:off x="4262400" y="2721600"/>
            <a:ext cx="12478132" cy="5440652"/>
            <a:chOff x="4863617" y="3247299"/>
            <a:chExt cx="12478132" cy="5440652"/>
          </a:xfrm>
        </p:grpSpPr>
        <p:grpSp>
          <p:nvGrpSpPr>
            <p:cNvPr id="16" name="Group 3">
              <a:extLst>
                <a:ext uri="{FF2B5EF4-FFF2-40B4-BE49-F238E27FC236}">
                  <a16:creationId xmlns:a16="http://schemas.microsoft.com/office/drawing/2014/main" id="{9D385BDB-7AC4-EE6C-B666-E2028292E4AE}"/>
                </a:ext>
              </a:extLst>
            </p:cNvPr>
            <p:cNvGrpSpPr/>
            <p:nvPr/>
          </p:nvGrpSpPr>
          <p:grpSpPr>
            <a:xfrm>
              <a:off x="4875675" y="3247299"/>
              <a:ext cx="4051784" cy="2642690"/>
              <a:chOff x="0" y="0"/>
              <a:chExt cx="5402378" cy="3523587"/>
            </a:xfrm>
          </p:grpSpPr>
          <p:grpSp>
            <p:nvGrpSpPr>
              <p:cNvPr id="68" name="Group 4">
                <a:extLst>
                  <a:ext uri="{FF2B5EF4-FFF2-40B4-BE49-F238E27FC236}">
                    <a16:creationId xmlns:a16="http://schemas.microsoft.com/office/drawing/2014/main" id="{8A885B4A-57EC-A676-E44F-7461ACCE3695}"/>
                  </a:ext>
                </a:extLst>
              </p:cNvPr>
              <p:cNvGrpSpPr/>
              <p:nvPr/>
            </p:nvGrpSpPr>
            <p:grpSpPr>
              <a:xfrm>
                <a:off x="0" y="0"/>
                <a:ext cx="5402378" cy="3523587"/>
                <a:chOff x="0" y="0"/>
                <a:chExt cx="1152861" cy="751929"/>
              </a:xfrm>
            </p:grpSpPr>
            <p:sp>
              <p:nvSpPr>
                <p:cNvPr id="72" name="Freeform 5">
                  <a:extLst>
                    <a:ext uri="{FF2B5EF4-FFF2-40B4-BE49-F238E27FC236}">
                      <a16:creationId xmlns:a16="http://schemas.microsoft.com/office/drawing/2014/main" id="{9E9C15FE-3286-AB65-FE58-F19A7646D5E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52861" cy="751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861" h="751929">
                      <a:moveTo>
                        <a:pt x="92710" y="0"/>
                      </a:moveTo>
                      <a:lnTo>
                        <a:pt x="1060151" y="0"/>
                      </a:lnTo>
                      <a:cubicBezTo>
                        <a:pt x="1111353" y="0"/>
                        <a:pt x="1152861" y="41508"/>
                        <a:pt x="1152861" y="92710"/>
                      </a:cubicBezTo>
                      <a:lnTo>
                        <a:pt x="1152861" y="659219"/>
                      </a:lnTo>
                      <a:cubicBezTo>
                        <a:pt x="1152861" y="683807"/>
                        <a:pt x="1143093" y="707389"/>
                        <a:pt x="1125707" y="724775"/>
                      </a:cubicBezTo>
                      <a:cubicBezTo>
                        <a:pt x="1108320" y="742162"/>
                        <a:pt x="1084739" y="751929"/>
                        <a:pt x="1060151" y="751929"/>
                      </a:cubicBezTo>
                      <a:lnTo>
                        <a:pt x="92710" y="751929"/>
                      </a:lnTo>
                      <a:cubicBezTo>
                        <a:pt x="41508" y="751929"/>
                        <a:pt x="0" y="710422"/>
                        <a:pt x="0" y="659219"/>
                      </a:cubicBezTo>
                      <a:lnTo>
                        <a:pt x="0" y="92710"/>
                      </a:lnTo>
                      <a:cubicBezTo>
                        <a:pt x="0" y="41508"/>
                        <a:pt x="41508" y="0"/>
                        <a:pt x="92710" y="0"/>
                      </a:cubicBezTo>
                      <a:close/>
                    </a:path>
                  </a:pathLst>
                </a:custGeom>
                <a:solidFill>
                  <a:srgbClr val="E9F1FF"/>
                </a:solidFill>
              </p:spPr>
              <p:txBody>
                <a:bodyPr/>
                <a:lstStyle/>
                <a:p>
                  <a:endParaRPr lang="ko-Kore-KR" altLang="en-US" dirty="0"/>
                </a:p>
              </p:txBody>
            </p:sp>
            <p:sp>
              <p:nvSpPr>
                <p:cNvPr id="73" name="TextBox 6">
                  <a:extLst>
                    <a:ext uri="{FF2B5EF4-FFF2-40B4-BE49-F238E27FC236}">
                      <a16:creationId xmlns:a16="http://schemas.microsoft.com/office/drawing/2014/main" id="{975B77C0-7FD1-2882-1580-BBB28FDAE680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1152861" cy="80907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360"/>
                    </a:lnSpc>
                  </a:pPr>
                  <a:endParaRPr/>
                </a:p>
              </p:txBody>
            </p:sp>
          </p:grpSp>
          <p:sp>
            <p:nvSpPr>
              <p:cNvPr id="69" name="TextBox 7">
                <a:extLst>
                  <a:ext uri="{FF2B5EF4-FFF2-40B4-BE49-F238E27FC236}">
                    <a16:creationId xmlns:a16="http://schemas.microsoft.com/office/drawing/2014/main" id="{68D3B468-BFD1-3F86-084B-D073D0458B08}"/>
                  </a:ext>
                </a:extLst>
              </p:cNvPr>
              <p:cNvSpPr txBox="1"/>
              <p:nvPr/>
            </p:nvSpPr>
            <p:spPr>
              <a:xfrm>
                <a:off x="550549" y="397509"/>
                <a:ext cx="3412259" cy="32702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919"/>
                  </a:lnSpc>
                  <a:spcBef>
                    <a:spcPct val="0"/>
                  </a:spcBef>
                </a:pPr>
                <a:r>
                  <a:rPr lang="en-US" altLang="ko-KR" sz="1599" dirty="0">
                    <a:solidFill>
                      <a:srgbClr val="5271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9</a:t>
                </a:r>
                <a:r>
                  <a:rPr lang="ko-KR" altLang="en-US" sz="1599" dirty="0">
                    <a:solidFill>
                      <a:srgbClr val="5271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월</a:t>
                </a:r>
                <a:endParaRPr lang="en-US" sz="1599" dirty="0">
                  <a:solidFill>
                    <a:srgbClr val="5271FF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70" name="TextBox 9">
                <a:extLst>
                  <a:ext uri="{FF2B5EF4-FFF2-40B4-BE49-F238E27FC236}">
                    <a16:creationId xmlns:a16="http://schemas.microsoft.com/office/drawing/2014/main" id="{3E32A142-99F1-3EE3-B413-AC70275D9E0E}"/>
                  </a:ext>
                </a:extLst>
              </p:cNvPr>
              <p:cNvSpPr txBox="1"/>
              <p:nvPr/>
            </p:nvSpPr>
            <p:spPr>
              <a:xfrm>
                <a:off x="550545" y="946239"/>
                <a:ext cx="3864928" cy="69933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131"/>
                  </a:lnSpc>
                  <a:spcBef>
                    <a:spcPct val="0"/>
                  </a:spcBef>
                </a:pPr>
                <a:r>
                  <a:rPr lang="ko-KR" altLang="en-US" sz="1522" dirty="0">
                    <a:solidFill>
                      <a:srgbClr val="0D0D50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추가 기능 개발 및 오디오 신호 처리 기법 연구</a:t>
                </a:r>
                <a:endParaRPr lang="en-US" altLang="ko-KR" sz="1522" dirty="0">
                  <a:solidFill>
                    <a:srgbClr val="0D0D50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71" name="TextBox 10">
                <a:extLst>
                  <a:ext uri="{FF2B5EF4-FFF2-40B4-BE49-F238E27FC236}">
                    <a16:creationId xmlns:a16="http://schemas.microsoft.com/office/drawing/2014/main" id="{D4CE0238-1AB9-9D77-D0D0-17D6BB766712}"/>
                  </a:ext>
                </a:extLst>
              </p:cNvPr>
              <p:cNvSpPr txBox="1"/>
              <p:nvPr/>
            </p:nvSpPr>
            <p:spPr>
              <a:xfrm>
                <a:off x="407900" y="1822726"/>
                <a:ext cx="4857150" cy="126992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285750" lvl="0" indent="-285750" algn="l">
                  <a:lnSpc>
                    <a:spcPts val="1864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ko-KR" altLang="en-US" sz="1331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필요한 추가 기능 및 모듈 개발</a:t>
                </a:r>
                <a:endParaRPr lang="en-US" altLang="ko-KR" sz="1331" dirty="0">
                  <a:solidFill>
                    <a:srgbClr val="0D0D5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marL="285750" lvl="0" indent="-285750" algn="l">
                  <a:lnSpc>
                    <a:spcPts val="1864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ko-KR" altLang="en-US" sz="1331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패킷 손실과 노이즈에 대한 신호 처리 알고리즘 연구</a:t>
                </a:r>
                <a:endParaRPr lang="en-US" altLang="ko-KR" sz="1331" dirty="0">
                  <a:solidFill>
                    <a:srgbClr val="0D0D5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marL="285750" indent="-285750">
                  <a:lnSpc>
                    <a:spcPts val="1864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ko-KR" altLang="en-US" sz="1331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시뮬레이션을 위한 데이터 수집</a:t>
                </a:r>
                <a:endParaRPr lang="en-US" altLang="ko-Kore-KR" sz="1331" dirty="0">
                  <a:solidFill>
                    <a:srgbClr val="0D0D5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</p:grpSp>
        <p:grpSp>
          <p:nvGrpSpPr>
            <p:cNvPr id="17" name="Group 11">
              <a:extLst>
                <a:ext uri="{FF2B5EF4-FFF2-40B4-BE49-F238E27FC236}">
                  <a16:creationId xmlns:a16="http://schemas.microsoft.com/office/drawing/2014/main" id="{2FD3D73F-D083-CB74-FADE-2D1CD8794973}"/>
                </a:ext>
              </a:extLst>
            </p:cNvPr>
            <p:cNvGrpSpPr/>
            <p:nvPr/>
          </p:nvGrpSpPr>
          <p:grpSpPr>
            <a:xfrm>
              <a:off x="4863617" y="5844404"/>
              <a:ext cx="4063842" cy="2843547"/>
              <a:chOff x="-16078" y="-267809"/>
              <a:chExt cx="5418456" cy="3791396"/>
            </a:xfrm>
          </p:grpSpPr>
          <p:grpSp>
            <p:nvGrpSpPr>
              <p:cNvPr id="62" name="Group 12">
                <a:extLst>
                  <a:ext uri="{FF2B5EF4-FFF2-40B4-BE49-F238E27FC236}">
                    <a16:creationId xmlns:a16="http://schemas.microsoft.com/office/drawing/2014/main" id="{C76383B3-812C-7B74-F21A-638C13EBCA87}"/>
                  </a:ext>
                </a:extLst>
              </p:cNvPr>
              <p:cNvGrpSpPr/>
              <p:nvPr/>
            </p:nvGrpSpPr>
            <p:grpSpPr>
              <a:xfrm>
                <a:off x="-16078" y="-267809"/>
                <a:ext cx="5418456" cy="3791396"/>
                <a:chOff x="-3431" y="-57150"/>
                <a:chExt cx="1156292" cy="809079"/>
              </a:xfrm>
            </p:grpSpPr>
            <p:sp>
              <p:nvSpPr>
                <p:cNvPr id="66" name="Freeform 13">
                  <a:extLst>
                    <a:ext uri="{FF2B5EF4-FFF2-40B4-BE49-F238E27FC236}">
                      <a16:creationId xmlns:a16="http://schemas.microsoft.com/office/drawing/2014/main" id="{7482A4EC-7D37-746B-A21C-10664DCE64AD}"/>
                    </a:ext>
                  </a:extLst>
                </p:cNvPr>
                <p:cNvSpPr/>
                <p:nvPr/>
              </p:nvSpPr>
              <p:spPr>
                <a:xfrm>
                  <a:off x="-3431" y="0"/>
                  <a:ext cx="1152861" cy="751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861" h="751929">
                      <a:moveTo>
                        <a:pt x="92710" y="0"/>
                      </a:moveTo>
                      <a:lnTo>
                        <a:pt x="1060151" y="0"/>
                      </a:lnTo>
                      <a:cubicBezTo>
                        <a:pt x="1111353" y="0"/>
                        <a:pt x="1152861" y="41508"/>
                        <a:pt x="1152861" y="92710"/>
                      </a:cubicBezTo>
                      <a:lnTo>
                        <a:pt x="1152861" y="659219"/>
                      </a:lnTo>
                      <a:cubicBezTo>
                        <a:pt x="1152861" y="683807"/>
                        <a:pt x="1143093" y="707389"/>
                        <a:pt x="1125707" y="724775"/>
                      </a:cubicBezTo>
                      <a:cubicBezTo>
                        <a:pt x="1108320" y="742162"/>
                        <a:pt x="1084739" y="751929"/>
                        <a:pt x="1060151" y="751929"/>
                      </a:cubicBezTo>
                      <a:lnTo>
                        <a:pt x="92710" y="751929"/>
                      </a:lnTo>
                      <a:cubicBezTo>
                        <a:pt x="41508" y="751929"/>
                        <a:pt x="0" y="710422"/>
                        <a:pt x="0" y="659219"/>
                      </a:cubicBezTo>
                      <a:lnTo>
                        <a:pt x="0" y="92710"/>
                      </a:lnTo>
                      <a:cubicBezTo>
                        <a:pt x="0" y="41508"/>
                        <a:pt x="41508" y="0"/>
                        <a:pt x="92710" y="0"/>
                      </a:cubicBezTo>
                      <a:close/>
                    </a:path>
                  </a:pathLst>
                </a:custGeom>
                <a:solidFill>
                  <a:srgbClr val="E9F1FF"/>
                </a:solidFill>
              </p:spPr>
              <p:txBody>
                <a:bodyPr/>
                <a:lstStyle/>
                <a:p>
                  <a:endParaRPr lang="ko-Kore-KR" altLang="en-US"/>
                </a:p>
              </p:txBody>
            </p:sp>
            <p:sp>
              <p:nvSpPr>
                <p:cNvPr id="67" name="TextBox 14">
                  <a:extLst>
                    <a:ext uri="{FF2B5EF4-FFF2-40B4-BE49-F238E27FC236}">
                      <a16:creationId xmlns:a16="http://schemas.microsoft.com/office/drawing/2014/main" id="{26811AA7-CF93-C472-3946-D57915303646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1152861" cy="80907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360"/>
                    </a:lnSpc>
                  </a:pPr>
                  <a:endParaRPr/>
                </a:p>
              </p:txBody>
            </p:sp>
          </p:grpSp>
          <p:sp>
            <p:nvSpPr>
              <p:cNvPr id="63" name="TextBox 15">
                <a:extLst>
                  <a:ext uri="{FF2B5EF4-FFF2-40B4-BE49-F238E27FC236}">
                    <a16:creationId xmlns:a16="http://schemas.microsoft.com/office/drawing/2014/main" id="{EB0484C5-A8D5-658C-898B-46B51FC8B8B4}"/>
                  </a:ext>
                </a:extLst>
              </p:cNvPr>
              <p:cNvSpPr txBox="1"/>
              <p:nvPr/>
            </p:nvSpPr>
            <p:spPr>
              <a:xfrm>
                <a:off x="550549" y="397509"/>
                <a:ext cx="3412259" cy="32702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919"/>
                  </a:lnSpc>
                  <a:spcBef>
                    <a:spcPct val="0"/>
                  </a:spcBef>
                </a:pPr>
                <a:r>
                  <a:rPr lang="en-US" altLang="ko-KR" sz="1599" dirty="0">
                    <a:solidFill>
                      <a:srgbClr val="5271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12</a:t>
                </a:r>
                <a:r>
                  <a:rPr lang="ko-KR" altLang="en-US" sz="1599" dirty="0">
                    <a:solidFill>
                      <a:srgbClr val="5271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월</a:t>
                </a:r>
                <a:endParaRPr lang="en-US" sz="1599" dirty="0">
                  <a:solidFill>
                    <a:srgbClr val="5271FF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64" name="TextBox 17">
                <a:extLst>
                  <a:ext uri="{FF2B5EF4-FFF2-40B4-BE49-F238E27FC236}">
                    <a16:creationId xmlns:a16="http://schemas.microsoft.com/office/drawing/2014/main" id="{D97E18A2-6560-63A4-4CBD-EADBC06DD833}"/>
                  </a:ext>
                </a:extLst>
              </p:cNvPr>
              <p:cNvSpPr txBox="1"/>
              <p:nvPr/>
            </p:nvSpPr>
            <p:spPr>
              <a:xfrm>
                <a:off x="550545" y="942840"/>
                <a:ext cx="4301279" cy="34026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131"/>
                  </a:lnSpc>
                  <a:spcBef>
                    <a:spcPct val="0"/>
                  </a:spcBef>
                </a:pPr>
                <a:r>
                  <a:rPr lang="ko-KR" altLang="en-US" sz="1522" dirty="0">
                    <a:solidFill>
                      <a:srgbClr val="0D0D50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프로젝트 평가 및 마무리</a:t>
                </a:r>
                <a:endParaRPr lang="en-US" altLang="ko-KR" sz="1522" dirty="0">
                  <a:solidFill>
                    <a:srgbClr val="0D0D50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65" name="TextBox 18">
                <a:extLst>
                  <a:ext uri="{FF2B5EF4-FFF2-40B4-BE49-F238E27FC236}">
                    <a16:creationId xmlns:a16="http://schemas.microsoft.com/office/drawing/2014/main" id="{1F6783C4-5040-38D5-38B7-3302C834F4E1}"/>
                  </a:ext>
                </a:extLst>
              </p:cNvPr>
              <p:cNvSpPr txBox="1"/>
              <p:nvPr/>
            </p:nvSpPr>
            <p:spPr>
              <a:xfrm>
                <a:off x="407899" y="1674522"/>
                <a:ext cx="4508427" cy="105037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285750" lvl="0" indent="-285750" algn="l">
                  <a:lnSpc>
                    <a:spcPts val="2131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en-US" altLang="ko-KR" sz="1330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FAIRDAY </a:t>
                </a:r>
                <a:r>
                  <a:rPr lang="ko-KR" altLang="en-US" sz="1330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최종</a:t>
                </a:r>
                <a:r>
                  <a:rPr lang="en-US" altLang="ko-KR" sz="1330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 </a:t>
                </a:r>
                <a:r>
                  <a:rPr lang="ko-KR" altLang="en-US" sz="1330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발표</a:t>
                </a:r>
                <a:endParaRPr lang="en-US" altLang="ko-KR" sz="1330" dirty="0">
                  <a:solidFill>
                    <a:srgbClr val="0D0D5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marL="285750" indent="-285750">
                  <a:lnSpc>
                    <a:spcPts val="2131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ko-KR" altLang="en-US" sz="1330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프로젝트 팀원 간 평가</a:t>
                </a:r>
              </a:p>
              <a:p>
                <a:pPr marL="285750" lvl="0" indent="-285750" algn="l">
                  <a:lnSpc>
                    <a:spcPts val="2131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ko-KR" altLang="en-US" sz="1330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프로젝트 관련 문서 정리</a:t>
                </a:r>
              </a:p>
            </p:txBody>
          </p:sp>
        </p:grpSp>
        <p:grpSp>
          <p:nvGrpSpPr>
            <p:cNvPr id="27" name="Group 19">
              <a:extLst>
                <a:ext uri="{FF2B5EF4-FFF2-40B4-BE49-F238E27FC236}">
                  <a16:creationId xmlns:a16="http://schemas.microsoft.com/office/drawing/2014/main" id="{ACCC3500-2626-9151-E546-06C7068CC9AC}"/>
                </a:ext>
              </a:extLst>
            </p:cNvPr>
            <p:cNvGrpSpPr/>
            <p:nvPr/>
          </p:nvGrpSpPr>
          <p:grpSpPr>
            <a:xfrm>
              <a:off x="9082820" y="3247299"/>
              <a:ext cx="4051784" cy="2642690"/>
              <a:chOff x="0" y="0"/>
              <a:chExt cx="5402378" cy="3523587"/>
            </a:xfrm>
          </p:grpSpPr>
          <p:grpSp>
            <p:nvGrpSpPr>
              <p:cNvPr id="56" name="Group 20">
                <a:extLst>
                  <a:ext uri="{FF2B5EF4-FFF2-40B4-BE49-F238E27FC236}">
                    <a16:creationId xmlns:a16="http://schemas.microsoft.com/office/drawing/2014/main" id="{A6506416-4B71-19B1-8125-79ACD21C953B}"/>
                  </a:ext>
                </a:extLst>
              </p:cNvPr>
              <p:cNvGrpSpPr/>
              <p:nvPr/>
            </p:nvGrpSpPr>
            <p:grpSpPr>
              <a:xfrm>
                <a:off x="0" y="0"/>
                <a:ext cx="5402378" cy="3523587"/>
                <a:chOff x="0" y="0"/>
                <a:chExt cx="1152861" cy="751929"/>
              </a:xfrm>
            </p:grpSpPr>
            <p:sp>
              <p:nvSpPr>
                <p:cNvPr id="60" name="Freeform 21">
                  <a:extLst>
                    <a:ext uri="{FF2B5EF4-FFF2-40B4-BE49-F238E27FC236}">
                      <a16:creationId xmlns:a16="http://schemas.microsoft.com/office/drawing/2014/main" id="{10E5648C-DF4A-938C-F36C-2D071F1472C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52861" cy="751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861" h="751929">
                      <a:moveTo>
                        <a:pt x="92710" y="0"/>
                      </a:moveTo>
                      <a:lnTo>
                        <a:pt x="1060151" y="0"/>
                      </a:lnTo>
                      <a:cubicBezTo>
                        <a:pt x="1111353" y="0"/>
                        <a:pt x="1152861" y="41508"/>
                        <a:pt x="1152861" y="92710"/>
                      </a:cubicBezTo>
                      <a:lnTo>
                        <a:pt x="1152861" y="659219"/>
                      </a:lnTo>
                      <a:cubicBezTo>
                        <a:pt x="1152861" y="683807"/>
                        <a:pt x="1143093" y="707389"/>
                        <a:pt x="1125707" y="724775"/>
                      </a:cubicBezTo>
                      <a:cubicBezTo>
                        <a:pt x="1108320" y="742162"/>
                        <a:pt x="1084739" y="751929"/>
                        <a:pt x="1060151" y="751929"/>
                      </a:cubicBezTo>
                      <a:lnTo>
                        <a:pt x="92710" y="751929"/>
                      </a:lnTo>
                      <a:cubicBezTo>
                        <a:pt x="41508" y="751929"/>
                        <a:pt x="0" y="710422"/>
                        <a:pt x="0" y="659219"/>
                      </a:cubicBezTo>
                      <a:lnTo>
                        <a:pt x="0" y="92710"/>
                      </a:lnTo>
                      <a:cubicBezTo>
                        <a:pt x="0" y="41508"/>
                        <a:pt x="41508" y="0"/>
                        <a:pt x="92710" y="0"/>
                      </a:cubicBezTo>
                      <a:close/>
                    </a:path>
                  </a:pathLst>
                </a:custGeom>
                <a:solidFill>
                  <a:srgbClr val="E9F1FF"/>
                </a:solidFill>
              </p:spPr>
              <p:txBody>
                <a:bodyPr/>
                <a:lstStyle/>
                <a:p>
                  <a:endParaRPr lang="ko-Kore-KR" altLang="en-US"/>
                </a:p>
              </p:txBody>
            </p:sp>
            <p:sp>
              <p:nvSpPr>
                <p:cNvPr id="61" name="TextBox 22">
                  <a:extLst>
                    <a:ext uri="{FF2B5EF4-FFF2-40B4-BE49-F238E27FC236}">
                      <a16:creationId xmlns:a16="http://schemas.microsoft.com/office/drawing/2014/main" id="{1689F1FA-7815-6156-A230-4A8480B38623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1152861" cy="80907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360"/>
                    </a:lnSpc>
                  </a:pPr>
                  <a:endParaRPr/>
                </a:p>
              </p:txBody>
            </p:sp>
          </p:grpSp>
          <p:sp>
            <p:nvSpPr>
              <p:cNvPr id="57" name="TextBox 23">
                <a:extLst>
                  <a:ext uri="{FF2B5EF4-FFF2-40B4-BE49-F238E27FC236}">
                    <a16:creationId xmlns:a16="http://schemas.microsoft.com/office/drawing/2014/main" id="{47B2B6A0-6ED4-0803-8290-5646FFA214A8}"/>
                  </a:ext>
                </a:extLst>
              </p:cNvPr>
              <p:cNvSpPr txBox="1"/>
              <p:nvPr/>
            </p:nvSpPr>
            <p:spPr>
              <a:xfrm>
                <a:off x="550549" y="397509"/>
                <a:ext cx="3412259" cy="32702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919"/>
                  </a:lnSpc>
                  <a:spcBef>
                    <a:spcPct val="0"/>
                  </a:spcBef>
                </a:pPr>
                <a:r>
                  <a:rPr lang="en-US" altLang="ko-KR" sz="1599" dirty="0">
                    <a:solidFill>
                      <a:srgbClr val="5271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10</a:t>
                </a:r>
                <a:r>
                  <a:rPr lang="ko-KR" altLang="en-US" sz="1599" dirty="0">
                    <a:solidFill>
                      <a:srgbClr val="5271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월</a:t>
                </a:r>
                <a:endParaRPr lang="en-US" sz="1599" dirty="0">
                  <a:solidFill>
                    <a:srgbClr val="5271FF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58" name="TextBox 25">
                <a:extLst>
                  <a:ext uri="{FF2B5EF4-FFF2-40B4-BE49-F238E27FC236}">
                    <a16:creationId xmlns:a16="http://schemas.microsoft.com/office/drawing/2014/main" id="{00E6E248-044C-5CA8-33F7-E31F809DE0A7}"/>
                  </a:ext>
                </a:extLst>
              </p:cNvPr>
              <p:cNvSpPr txBox="1"/>
              <p:nvPr/>
            </p:nvSpPr>
            <p:spPr>
              <a:xfrm>
                <a:off x="472927" y="939525"/>
                <a:ext cx="4929451" cy="34026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131"/>
                  </a:lnSpc>
                  <a:spcBef>
                    <a:spcPct val="0"/>
                  </a:spcBef>
                </a:pPr>
                <a:r>
                  <a:rPr lang="ko-KR" altLang="en-US" sz="1522" dirty="0">
                    <a:solidFill>
                      <a:srgbClr val="0D0D50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오디오 복구 알고리즘 개발</a:t>
                </a:r>
                <a:endParaRPr lang="en-US" altLang="ko-KR" sz="1522" dirty="0">
                  <a:solidFill>
                    <a:srgbClr val="0D0D50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59" name="TextBox 26">
                <a:extLst>
                  <a:ext uri="{FF2B5EF4-FFF2-40B4-BE49-F238E27FC236}">
                    <a16:creationId xmlns:a16="http://schemas.microsoft.com/office/drawing/2014/main" id="{879BFA25-68EA-5925-E0C6-5FE7F83EF260}"/>
                  </a:ext>
                </a:extLst>
              </p:cNvPr>
              <p:cNvSpPr txBox="1"/>
              <p:nvPr/>
            </p:nvSpPr>
            <p:spPr>
              <a:xfrm>
                <a:off x="550549" y="1822726"/>
                <a:ext cx="4770255" cy="159479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285750" indent="-285750">
                  <a:lnSpc>
                    <a:spcPts val="1864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ko-KR" altLang="en-US" sz="1331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복구해야 할 오디오의 특성과 요구사항 명시</a:t>
                </a:r>
                <a:endParaRPr lang="en-US" altLang="ko-KR" sz="1331" dirty="0">
                  <a:solidFill>
                    <a:srgbClr val="0D0D5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marL="285750" indent="-285750">
                  <a:lnSpc>
                    <a:spcPts val="1864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ko-KR" altLang="en-US" sz="1331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패킷 손실 및 노이즈가 포함된 오디오 신호 복구 코드 구현</a:t>
                </a:r>
                <a:endParaRPr lang="en-US" altLang="ko-KR" sz="1331" dirty="0">
                  <a:solidFill>
                    <a:srgbClr val="0D0D5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marL="285750" indent="-285750">
                  <a:lnSpc>
                    <a:spcPts val="1864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ko-KR" altLang="en-US" sz="1331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다양한 노이즈 및 패킷 손실 조건에서의 알고리즘 성능 테스트</a:t>
                </a:r>
              </a:p>
            </p:txBody>
          </p:sp>
        </p:grpSp>
        <p:sp>
          <p:nvSpPr>
            <p:cNvPr id="55" name="TextBox 30">
              <a:extLst>
                <a:ext uri="{FF2B5EF4-FFF2-40B4-BE49-F238E27FC236}">
                  <a16:creationId xmlns:a16="http://schemas.microsoft.com/office/drawing/2014/main" id="{67082260-526D-0EB7-475E-A1DEEC4D5615}"/>
                </a:ext>
              </a:extLst>
            </p:cNvPr>
            <p:cNvSpPr txBox="1"/>
            <p:nvPr/>
          </p:nvSpPr>
          <p:spPr>
            <a:xfrm>
              <a:off x="9082820" y="5844405"/>
              <a:ext cx="4051784" cy="28435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  <p:grpSp>
          <p:nvGrpSpPr>
            <p:cNvPr id="43" name="Group 43">
              <a:extLst>
                <a:ext uri="{FF2B5EF4-FFF2-40B4-BE49-F238E27FC236}">
                  <a16:creationId xmlns:a16="http://schemas.microsoft.com/office/drawing/2014/main" id="{03CFFA2E-EA84-04FA-ACB7-4EE49CD557E5}"/>
                </a:ext>
              </a:extLst>
            </p:cNvPr>
            <p:cNvGrpSpPr/>
            <p:nvPr/>
          </p:nvGrpSpPr>
          <p:grpSpPr>
            <a:xfrm>
              <a:off x="13289965" y="3247299"/>
              <a:ext cx="4051784" cy="2642690"/>
              <a:chOff x="0" y="0"/>
              <a:chExt cx="5402378" cy="3523587"/>
            </a:xfrm>
          </p:grpSpPr>
          <p:grpSp>
            <p:nvGrpSpPr>
              <p:cNvPr id="44" name="Group 44">
                <a:extLst>
                  <a:ext uri="{FF2B5EF4-FFF2-40B4-BE49-F238E27FC236}">
                    <a16:creationId xmlns:a16="http://schemas.microsoft.com/office/drawing/2014/main" id="{E0F66682-690A-01C2-076E-E44299650DCE}"/>
                  </a:ext>
                </a:extLst>
              </p:cNvPr>
              <p:cNvGrpSpPr/>
              <p:nvPr/>
            </p:nvGrpSpPr>
            <p:grpSpPr>
              <a:xfrm>
                <a:off x="0" y="0"/>
                <a:ext cx="5402378" cy="3523587"/>
                <a:chOff x="0" y="0"/>
                <a:chExt cx="1152861" cy="751929"/>
              </a:xfrm>
            </p:grpSpPr>
            <p:sp>
              <p:nvSpPr>
                <p:cNvPr id="48" name="Freeform 45">
                  <a:extLst>
                    <a:ext uri="{FF2B5EF4-FFF2-40B4-BE49-F238E27FC236}">
                      <a16:creationId xmlns:a16="http://schemas.microsoft.com/office/drawing/2014/main" id="{AA04D73D-F1AF-7163-01FB-9F0CC6539DF4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52861" cy="751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861" h="751929">
                      <a:moveTo>
                        <a:pt x="92710" y="0"/>
                      </a:moveTo>
                      <a:lnTo>
                        <a:pt x="1060151" y="0"/>
                      </a:lnTo>
                      <a:cubicBezTo>
                        <a:pt x="1111353" y="0"/>
                        <a:pt x="1152861" y="41508"/>
                        <a:pt x="1152861" y="92710"/>
                      </a:cubicBezTo>
                      <a:lnTo>
                        <a:pt x="1152861" y="659219"/>
                      </a:lnTo>
                      <a:cubicBezTo>
                        <a:pt x="1152861" y="683807"/>
                        <a:pt x="1143093" y="707389"/>
                        <a:pt x="1125707" y="724775"/>
                      </a:cubicBezTo>
                      <a:cubicBezTo>
                        <a:pt x="1108320" y="742162"/>
                        <a:pt x="1084739" y="751929"/>
                        <a:pt x="1060151" y="751929"/>
                      </a:cubicBezTo>
                      <a:lnTo>
                        <a:pt x="92710" y="751929"/>
                      </a:lnTo>
                      <a:cubicBezTo>
                        <a:pt x="41508" y="751929"/>
                        <a:pt x="0" y="710422"/>
                        <a:pt x="0" y="659219"/>
                      </a:cubicBezTo>
                      <a:lnTo>
                        <a:pt x="0" y="92710"/>
                      </a:lnTo>
                      <a:cubicBezTo>
                        <a:pt x="0" y="41508"/>
                        <a:pt x="41508" y="0"/>
                        <a:pt x="92710" y="0"/>
                      </a:cubicBezTo>
                      <a:close/>
                    </a:path>
                  </a:pathLst>
                </a:custGeom>
                <a:solidFill>
                  <a:srgbClr val="E9F1FF"/>
                </a:solidFill>
              </p:spPr>
              <p:txBody>
                <a:bodyPr/>
                <a:lstStyle/>
                <a:p>
                  <a:endParaRPr lang="ko-Kore-KR" altLang="en-US"/>
                </a:p>
              </p:txBody>
            </p:sp>
            <p:sp>
              <p:nvSpPr>
                <p:cNvPr id="49" name="TextBox 46">
                  <a:extLst>
                    <a:ext uri="{FF2B5EF4-FFF2-40B4-BE49-F238E27FC236}">
                      <a16:creationId xmlns:a16="http://schemas.microsoft.com/office/drawing/2014/main" id="{D799B59E-CBC5-0CC8-7960-7F9B971F30AE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1152861" cy="80907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360"/>
                    </a:lnSpc>
                  </a:pPr>
                  <a:endParaRPr/>
                </a:p>
              </p:txBody>
            </p:sp>
          </p:grpSp>
          <p:sp>
            <p:nvSpPr>
              <p:cNvPr id="45" name="TextBox 47">
                <a:extLst>
                  <a:ext uri="{FF2B5EF4-FFF2-40B4-BE49-F238E27FC236}">
                    <a16:creationId xmlns:a16="http://schemas.microsoft.com/office/drawing/2014/main" id="{DF6DC888-BCB0-FE08-13BF-E57E8BE0030E}"/>
                  </a:ext>
                </a:extLst>
              </p:cNvPr>
              <p:cNvSpPr txBox="1"/>
              <p:nvPr/>
            </p:nvSpPr>
            <p:spPr>
              <a:xfrm>
                <a:off x="550549" y="397509"/>
                <a:ext cx="3412259" cy="32702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919"/>
                  </a:lnSpc>
                  <a:spcBef>
                    <a:spcPct val="0"/>
                  </a:spcBef>
                </a:pPr>
                <a:r>
                  <a:rPr lang="en-US" altLang="ko-KR" sz="1599" dirty="0">
                    <a:solidFill>
                      <a:srgbClr val="5271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11</a:t>
                </a:r>
                <a:r>
                  <a:rPr lang="ko-KR" altLang="en-US" sz="1599" dirty="0">
                    <a:solidFill>
                      <a:srgbClr val="5271FF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월</a:t>
                </a:r>
                <a:endParaRPr lang="en-US" sz="1599" dirty="0">
                  <a:solidFill>
                    <a:srgbClr val="5271FF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46" name="TextBox 49">
                <a:extLst>
                  <a:ext uri="{FF2B5EF4-FFF2-40B4-BE49-F238E27FC236}">
                    <a16:creationId xmlns:a16="http://schemas.microsoft.com/office/drawing/2014/main" id="{692E8DF6-6251-E74C-DA84-E918CD5EB254}"/>
                  </a:ext>
                </a:extLst>
              </p:cNvPr>
              <p:cNvSpPr txBox="1"/>
              <p:nvPr/>
            </p:nvSpPr>
            <p:spPr>
              <a:xfrm>
                <a:off x="550549" y="917845"/>
                <a:ext cx="4506106" cy="34026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131"/>
                  </a:lnSpc>
                  <a:spcBef>
                    <a:spcPct val="0"/>
                  </a:spcBef>
                </a:pPr>
                <a:r>
                  <a:rPr lang="ko-KR" altLang="en-US" sz="1522" dirty="0">
                    <a:solidFill>
                      <a:srgbClr val="0D0D50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프로젝트 최종 테스트 및 개선</a:t>
                </a:r>
                <a:endParaRPr lang="en-US" altLang="ko-KR" sz="1522" dirty="0">
                  <a:solidFill>
                    <a:srgbClr val="0D0D50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47" name="TextBox 50">
                <a:extLst>
                  <a:ext uri="{FF2B5EF4-FFF2-40B4-BE49-F238E27FC236}">
                    <a16:creationId xmlns:a16="http://schemas.microsoft.com/office/drawing/2014/main" id="{09EF9491-5618-60C2-6E85-561BFBC55A12}"/>
                  </a:ext>
                </a:extLst>
              </p:cNvPr>
              <p:cNvSpPr txBox="1"/>
              <p:nvPr/>
            </p:nvSpPr>
            <p:spPr>
              <a:xfrm>
                <a:off x="539048" y="1772731"/>
                <a:ext cx="4301279" cy="126992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285750" indent="-285750">
                  <a:lnSpc>
                    <a:spcPts val="1864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ko-KR" altLang="en-US" sz="1331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사용자 인터페이스 개선</a:t>
                </a:r>
                <a:endParaRPr lang="en-US" altLang="ko-KR" sz="1331" dirty="0">
                  <a:solidFill>
                    <a:srgbClr val="0D0D5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marL="285750" indent="-285750">
                  <a:lnSpc>
                    <a:spcPts val="1864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ko-KR" altLang="en-US" sz="1331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프로젝트 회고 및 개선점 도출</a:t>
                </a:r>
                <a:endParaRPr lang="en-US" altLang="ko-KR" sz="1331" dirty="0">
                  <a:solidFill>
                    <a:srgbClr val="0D0D5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marL="285750" indent="-285750">
                  <a:lnSpc>
                    <a:spcPts val="1864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ko-KR" altLang="en-US" sz="1331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프로젝트 최종 검토</a:t>
                </a:r>
                <a:endParaRPr lang="en-US" altLang="ko-KR" sz="1331" dirty="0">
                  <a:solidFill>
                    <a:srgbClr val="0D0D5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marL="285750" indent="-285750">
                  <a:lnSpc>
                    <a:spcPts val="1864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ko-KR" altLang="en-US" sz="1331" dirty="0">
                    <a:solidFill>
                      <a:srgbClr val="0D0D5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전체 시스템 통합적으로 테스트</a:t>
                </a:r>
                <a:endParaRPr lang="en-US" altLang="ko-KR" sz="1331" dirty="0">
                  <a:solidFill>
                    <a:srgbClr val="0D0D5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</p:grpSp>
      </p:grpSp>
      <p:grpSp>
        <p:nvGrpSpPr>
          <p:cNvPr id="32" name="Group 2">
            <a:extLst>
              <a:ext uri="{FF2B5EF4-FFF2-40B4-BE49-F238E27FC236}">
                <a16:creationId xmlns:a16="http://schemas.microsoft.com/office/drawing/2014/main" id="{D9047316-4814-1FC1-FC48-55C02575E10C}"/>
              </a:ext>
            </a:extLst>
          </p:cNvPr>
          <p:cNvGrpSpPr/>
          <p:nvPr/>
        </p:nvGrpSpPr>
        <p:grpSpPr>
          <a:xfrm rot="-10800000">
            <a:off x="-3" y="0"/>
            <a:ext cx="2841793" cy="10287000"/>
            <a:chOff x="0" y="0"/>
            <a:chExt cx="961876" cy="2709333"/>
          </a:xfrm>
        </p:grpSpPr>
        <p:sp>
          <p:nvSpPr>
            <p:cNvPr id="34" name="Freeform 3">
              <a:extLst>
                <a:ext uri="{FF2B5EF4-FFF2-40B4-BE49-F238E27FC236}">
                  <a16:creationId xmlns:a16="http://schemas.microsoft.com/office/drawing/2014/main" id="{31E78B0F-4CFF-9FDB-1295-7E31AB74CB18}"/>
                </a:ext>
              </a:extLst>
            </p:cNvPr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35" name="TextBox 4">
              <a:extLst>
                <a:ext uri="{FF2B5EF4-FFF2-40B4-BE49-F238E27FC236}">
                  <a16:creationId xmlns:a16="http://schemas.microsoft.com/office/drawing/2014/main" id="{E4B2F26C-374D-596C-D044-88DA7DC4410A}"/>
                </a:ext>
              </a:extLst>
            </p:cNvPr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3108F61-F657-4F2A-F774-246DDE1FF4BD}"/>
              </a:ext>
            </a:extLst>
          </p:cNvPr>
          <p:cNvGrpSpPr/>
          <p:nvPr/>
        </p:nvGrpSpPr>
        <p:grpSpPr>
          <a:xfrm>
            <a:off x="381000" y="5810400"/>
            <a:ext cx="3257588" cy="830291"/>
            <a:chOff x="381000" y="2417008"/>
            <a:chExt cx="3257588" cy="830291"/>
          </a:xfrm>
        </p:grpSpPr>
        <p:grpSp>
          <p:nvGrpSpPr>
            <p:cNvPr id="37" name="Group 6">
              <a:extLst>
                <a:ext uri="{FF2B5EF4-FFF2-40B4-BE49-F238E27FC236}">
                  <a16:creationId xmlns:a16="http://schemas.microsoft.com/office/drawing/2014/main" id="{4CF423F0-34E4-3B73-3E35-C6B70FD6C405}"/>
                </a:ext>
              </a:extLst>
            </p:cNvPr>
            <p:cNvGrpSpPr/>
            <p:nvPr/>
          </p:nvGrpSpPr>
          <p:grpSpPr>
            <a:xfrm>
              <a:off x="381000" y="2417008"/>
              <a:ext cx="3257588" cy="830291"/>
              <a:chOff x="0" y="0"/>
              <a:chExt cx="857965" cy="218677"/>
            </a:xfrm>
          </p:grpSpPr>
          <p:sp>
            <p:nvSpPr>
              <p:cNvPr id="42" name="Freeform 7">
                <a:extLst>
                  <a:ext uri="{FF2B5EF4-FFF2-40B4-BE49-F238E27FC236}">
                    <a16:creationId xmlns:a16="http://schemas.microsoft.com/office/drawing/2014/main" id="{5742D75A-FF2F-BA4D-5870-948C2649111A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50" name="TextBox 8">
                <a:extLst>
                  <a:ext uri="{FF2B5EF4-FFF2-40B4-BE49-F238E27FC236}">
                    <a16:creationId xmlns:a16="http://schemas.microsoft.com/office/drawing/2014/main" id="{A72CA755-73B4-EDF9-23D7-3603BE86A901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38" name="TextBox 12">
              <a:extLst>
                <a:ext uri="{FF2B5EF4-FFF2-40B4-BE49-F238E27FC236}">
                  <a16:creationId xmlns:a16="http://schemas.microsoft.com/office/drawing/2014/main" id="{DE89B9DD-B98E-45E6-6BBA-E6675FFB56ED}"/>
                </a:ext>
              </a:extLst>
            </p:cNvPr>
            <p:cNvSpPr txBox="1"/>
            <p:nvPr/>
          </p:nvSpPr>
          <p:spPr>
            <a:xfrm>
              <a:off x="814355" y="2689279"/>
              <a:ext cx="2333728" cy="2741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dirty="0">
                  <a:solidFill>
                    <a:srgbClr val="5371FF"/>
                  </a:solidFill>
                  <a:ea typeface="TDTD평고딕"/>
                </a:rPr>
                <a:t>향후 계획</a:t>
              </a:r>
              <a:endParaRPr lang="en-US" altLang="ko-KR" dirty="0">
                <a:solidFill>
                  <a:srgbClr val="5371FF"/>
                </a:solidFill>
                <a:ea typeface="TDTD평고딕"/>
              </a:endParaRPr>
            </a:p>
          </p:txBody>
        </p:sp>
        <p:grpSp>
          <p:nvGrpSpPr>
            <p:cNvPr id="39" name="Group 23">
              <a:extLst>
                <a:ext uri="{FF2B5EF4-FFF2-40B4-BE49-F238E27FC236}">
                  <a16:creationId xmlns:a16="http://schemas.microsoft.com/office/drawing/2014/main" id="{E2EA2ECA-19C9-A877-7C1F-E3EE5D0ECD67}"/>
                </a:ext>
              </a:extLst>
            </p:cNvPr>
            <p:cNvGrpSpPr/>
            <p:nvPr/>
          </p:nvGrpSpPr>
          <p:grpSpPr>
            <a:xfrm>
              <a:off x="2438400" y="2745255"/>
              <a:ext cx="173797" cy="173797"/>
              <a:chOff x="0" y="0"/>
              <a:chExt cx="6350000" cy="6350000"/>
            </a:xfrm>
          </p:grpSpPr>
          <p:sp>
            <p:nvSpPr>
              <p:cNvPr id="40" name="Freeform 24">
                <a:extLst>
                  <a:ext uri="{FF2B5EF4-FFF2-40B4-BE49-F238E27FC236}">
                    <a16:creationId xmlns:a16="http://schemas.microsoft.com/office/drawing/2014/main" id="{EF51539B-0410-2119-77D7-0D365B9D443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EC32158D-7288-5938-CC65-162E43D02932}"/>
              </a:ext>
            </a:extLst>
          </p:cNvPr>
          <p:cNvGrpSpPr/>
          <p:nvPr/>
        </p:nvGrpSpPr>
        <p:grpSpPr>
          <a:xfrm>
            <a:off x="381000" y="3549600"/>
            <a:ext cx="3257588" cy="830291"/>
            <a:chOff x="809043" y="4678781"/>
            <a:chExt cx="3257588" cy="830291"/>
          </a:xfrm>
        </p:grpSpPr>
        <p:grpSp>
          <p:nvGrpSpPr>
            <p:cNvPr id="52" name="Group 14">
              <a:extLst>
                <a:ext uri="{FF2B5EF4-FFF2-40B4-BE49-F238E27FC236}">
                  <a16:creationId xmlns:a16="http://schemas.microsoft.com/office/drawing/2014/main" id="{C04B12FF-F6E0-C066-89E8-A1C8D3C11F90}"/>
                </a:ext>
              </a:extLst>
            </p:cNvPr>
            <p:cNvGrpSpPr/>
            <p:nvPr/>
          </p:nvGrpSpPr>
          <p:grpSpPr>
            <a:xfrm>
              <a:off x="809043" y="4678781"/>
              <a:ext cx="3257588" cy="830291"/>
              <a:chOff x="0" y="0"/>
              <a:chExt cx="857965" cy="218677"/>
            </a:xfrm>
          </p:grpSpPr>
          <p:sp>
            <p:nvSpPr>
              <p:cNvPr id="54" name="Freeform 15">
                <a:extLst>
                  <a:ext uri="{FF2B5EF4-FFF2-40B4-BE49-F238E27FC236}">
                    <a16:creationId xmlns:a16="http://schemas.microsoft.com/office/drawing/2014/main" id="{5DF65E44-F895-B122-69FF-78CF550612B2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74" name="TextBox 16">
                <a:extLst>
                  <a:ext uri="{FF2B5EF4-FFF2-40B4-BE49-F238E27FC236}">
                    <a16:creationId xmlns:a16="http://schemas.microsoft.com/office/drawing/2014/main" id="{08E643F5-3001-4CB0-477F-35150918825E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53" name="TextBox 25">
              <a:extLst>
                <a:ext uri="{FF2B5EF4-FFF2-40B4-BE49-F238E27FC236}">
                  <a16:creationId xmlns:a16="http://schemas.microsoft.com/office/drawing/2014/main" id="{66925FB2-D2D6-8BBC-3651-F6680DE90C60}"/>
                </a:ext>
              </a:extLst>
            </p:cNvPr>
            <p:cNvSpPr txBox="1"/>
            <p:nvPr/>
          </p:nvSpPr>
          <p:spPr>
            <a:xfrm>
              <a:off x="1242398" y="4968735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개발 </a:t>
              </a:r>
              <a:r>
                <a:rPr lang="ko-KR" altLang="en-US" dirty="0">
                  <a:solidFill>
                    <a:srgbClr val="FFFFFF"/>
                  </a:solidFill>
                  <a:ea typeface="TDTD평고딕"/>
                </a:rPr>
                <a:t>현황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7916DC4-258D-2D01-B73D-B300E0727AA5}"/>
              </a:ext>
            </a:extLst>
          </p:cNvPr>
          <p:cNvGrpSpPr/>
          <p:nvPr/>
        </p:nvGrpSpPr>
        <p:grpSpPr>
          <a:xfrm>
            <a:off x="381000" y="4680000"/>
            <a:ext cx="3257588" cy="830291"/>
            <a:chOff x="809043" y="5809667"/>
            <a:chExt cx="3257588" cy="830291"/>
          </a:xfrm>
        </p:grpSpPr>
        <p:grpSp>
          <p:nvGrpSpPr>
            <p:cNvPr id="76" name="Group 17">
              <a:extLst>
                <a:ext uri="{FF2B5EF4-FFF2-40B4-BE49-F238E27FC236}">
                  <a16:creationId xmlns:a16="http://schemas.microsoft.com/office/drawing/2014/main" id="{2B1AA84E-A146-FE91-DF68-F980968FC7E5}"/>
                </a:ext>
              </a:extLst>
            </p:cNvPr>
            <p:cNvGrpSpPr/>
            <p:nvPr/>
          </p:nvGrpSpPr>
          <p:grpSpPr>
            <a:xfrm>
              <a:off x="809043" y="5809667"/>
              <a:ext cx="3257588" cy="830291"/>
              <a:chOff x="0" y="0"/>
              <a:chExt cx="857965" cy="218677"/>
            </a:xfrm>
          </p:grpSpPr>
          <p:sp>
            <p:nvSpPr>
              <p:cNvPr id="78" name="Freeform 18">
                <a:extLst>
                  <a:ext uri="{FF2B5EF4-FFF2-40B4-BE49-F238E27FC236}">
                    <a16:creationId xmlns:a16="http://schemas.microsoft.com/office/drawing/2014/main" id="{F1943039-C685-F060-3A35-0E473E33A972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79" name="TextBox 19">
                <a:extLst>
                  <a:ext uri="{FF2B5EF4-FFF2-40B4-BE49-F238E27FC236}">
                    <a16:creationId xmlns:a16="http://schemas.microsoft.com/office/drawing/2014/main" id="{65DD0FF5-4EBD-498B-5367-6963EB30CCD8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77" name="TextBox 26">
              <a:extLst>
                <a:ext uri="{FF2B5EF4-FFF2-40B4-BE49-F238E27FC236}">
                  <a16:creationId xmlns:a16="http://schemas.microsoft.com/office/drawing/2014/main" id="{C11DE809-D68D-F321-1F8A-84B3F92FEE82}"/>
                </a:ext>
              </a:extLst>
            </p:cNvPr>
            <p:cNvSpPr txBox="1"/>
            <p:nvPr/>
          </p:nvSpPr>
          <p:spPr>
            <a:xfrm>
              <a:off x="1242398" y="6099621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개발 이슈</a:t>
              </a:r>
              <a:endParaRPr lang="en-US" altLang="ko-KR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sp>
        <p:nvSpPr>
          <p:cNvPr id="80" name="TextBox 29">
            <a:extLst>
              <a:ext uri="{FF2B5EF4-FFF2-40B4-BE49-F238E27FC236}">
                <a16:creationId xmlns:a16="http://schemas.microsoft.com/office/drawing/2014/main" id="{D906F407-92C5-3E6B-106A-2225258820BA}"/>
              </a:ext>
            </a:extLst>
          </p:cNvPr>
          <p:cNvSpPr txBox="1"/>
          <p:nvPr/>
        </p:nvSpPr>
        <p:spPr>
          <a:xfrm>
            <a:off x="493942" y="789849"/>
            <a:ext cx="1946101" cy="85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Detects Error in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Communication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System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B3B62435-9DE5-799A-1F08-D5948AB40802}"/>
              </a:ext>
            </a:extLst>
          </p:cNvPr>
          <p:cNvGrpSpPr/>
          <p:nvPr/>
        </p:nvGrpSpPr>
        <p:grpSpPr>
          <a:xfrm>
            <a:off x="381000" y="2415600"/>
            <a:ext cx="3257588" cy="830291"/>
            <a:chOff x="809043" y="3547894"/>
            <a:chExt cx="3257588" cy="830291"/>
          </a:xfrm>
        </p:grpSpPr>
        <p:grpSp>
          <p:nvGrpSpPr>
            <p:cNvPr id="82" name="Group 9">
              <a:extLst>
                <a:ext uri="{FF2B5EF4-FFF2-40B4-BE49-F238E27FC236}">
                  <a16:creationId xmlns:a16="http://schemas.microsoft.com/office/drawing/2014/main" id="{2F647735-D308-CBD4-8388-66A65E67D05E}"/>
                </a:ext>
              </a:extLst>
            </p:cNvPr>
            <p:cNvGrpSpPr/>
            <p:nvPr/>
          </p:nvGrpSpPr>
          <p:grpSpPr>
            <a:xfrm>
              <a:off x="809043" y="3547894"/>
              <a:ext cx="3257588" cy="830291"/>
              <a:chOff x="0" y="0"/>
              <a:chExt cx="857965" cy="218677"/>
            </a:xfrm>
          </p:grpSpPr>
          <p:sp>
            <p:nvSpPr>
              <p:cNvPr id="84" name="Freeform 10">
                <a:extLst>
                  <a:ext uri="{FF2B5EF4-FFF2-40B4-BE49-F238E27FC236}">
                    <a16:creationId xmlns:a16="http://schemas.microsoft.com/office/drawing/2014/main" id="{CB26B404-ACEB-8A5B-B776-7ADB8979EA66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85" name="TextBox 11">
                <a:extLst>
                  <a:ext uri="{FF2B5EF4-FFF2-40B4-BE49-F238E27FC236}">
                    <a16:creationId xmlns:a16="http://schemas.microsoft.com/office/drawing/2014/main" id="{3CBEEC9F-CCAC-950A-15EC-851997F653EC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83" name="TextBox 13">
              <a:extLst>
                <a:ext uri="{FF2B5EF4-FFF2-40B4-BE49-F238E27FC236}">
                  <a16:creationId xmlns:a16="http://schemas.microsoft.com/office/drawing/2014/main" id="{82884354-B6F4-1949-0149-1680955CAA61}"/>
                </a:ext>
              </a:extLst>
            </p:cNvPr>
            <p:cNvSpPr txBox="1"/>
            <p:nvPr/>
          </p:nvSpPr>
          <p:spPr>
            <a:xfrm>
              <a:off x="1242398" y="3831056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문제 정의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sp>
        <p:nvSpPr>
          <p:cNvPr id="6" name="AutoShape 31">
            <a:extLst>
              <a:ext uri="{FF2B5EF4-FFF2-40B4-BE49-F238E27FC236}">
                <a16:creationId xmlns:a16="http://schemas.microsoft.com/office/drawing/2014/main" id="{9093930A-9631-C131-EAEC-AEECE63C9E65}"/>
              </a:ext>
            </a:extLst>
          </p:cNvPr>
          <p:cNvSpPr/>
          <p:nvPr/>
        </p:nvSpPr>
        <p:spPr>
          <a:xfrm flipV="1">
            <a:off x="3638588" y="8962478"/>
            <a:ext cx="13943463" cy="1967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2" name="TextBox 32">
            <a:extLst>
              <a:ext uri="{FF2B5EF4-FFF2-40B4-BE49-F238E27FC236}">
                <a16:creationId xmlns:a16="http://schemas.microsoft.com/office/drawing/2014/main" id="{CEC1C2C1-F3E7-B4A7-416E-8667ED6D1FEE}"/>
              </a:ext>
            </a:extLst>
          </p:cNvPr>
          <p:cNvSpPr txBox="1"/>
          <p:nvPr/>
        </p:nvSpPr>
        <p:spPr>
          <a:xfrm>
            <a:off x="3971598" y="1079790"/>
            <a:ext cx="8222728" cy="624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ko-KR" altLang="en-US" sz="4800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향후 계획 </a:t>
            </a:r>
            <a:r>
              <a:rPr lang="en-US" altLang="ko-KR" sz="4800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(2</a:t>
            </a:r>
            <a:r>
              <a:rPr lang="ko-KR" altLang="en-US" sz="4800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학기</a:t>
            </a:r>
            <a:r>
              <a:rPr lang="en-US" altLang="ko-KR" sz="4800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)</a:t>
            </a:r>
            <a:endParaRPr lang="en-US" sz="4800" dirty="0">
              <a:solidFill>
                <a:srgbClr val="12127D"/>
              </a:solidFill>
              <a:latin typeface="TDTD평고딕" panose="020B0600000101010101" charset="-127"/>
              <a:ea typeface="TDTD평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3397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4" name="AutoShape 4"/>
          <p:cNvSpPr/>
          <p:nvPr/>
        </p:nvSpPr>
        <p:spPr>
          <a:xfrm>
            <a:off x="2733204" y="4720667"/>
            <a:ext cx="1282159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5" name="Freeform 5"/>
          <p:cNvSpPr/>
          <p:nvPr/>
        </p:nvSpPr>
        <p:spPr>
          <a:xfrm>
            <a:off x="8616080" y="2184161"/>
            <a:ext cx="1055841" cy="693015"/>
          </a:xfrm>
          <a:custGeom>
            <a:avLst/>
            <a:gdLst/>
            <a:ahLst/>
            <a:cxnLst/>
            <a:rect l="l" t="t" r="r" b="b"/>
            <a:pathLst>
              <a:path w="1055841" h="693015">
                <a:moveTo>
                  <a:pt x="0" y="0"/>
                </a:moveTo>
                <a:lnTo>
                  <a:pt x="1055840" y="0"/>
                </a:lnTo>
                <a:lnTo>
                  <a:pt x="1055840" y="693015"/>
                </a:lnTo>
                <a:lnTo>
                  <a:pt x="0" y="693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6121702" y="3539591"/>
            <a:ext cx="604459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4400" dirty="0" err="1">
                <a:solidFill>
                  <a:srgbClr val="FFFFFF"/>
                </a:solidFill>
                <a:ea typeface="Arita Dotum Bold"/>
              </a:rPr>
              <a:t>경청해</a:t>
            </a:r>
            <a:r>
              <a:rPr lang="en-US" sz="4400" dirty="0">
                <a:solidFill>
                  <a:srgbClr val="FFFFFF"/>
                </a:solidFill>
                <a:ea typeface="Arita Dotum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ea typeface="Arita Dotum Bold"/>
              </a:rPr>
              <a:t>주셔서</a:t>
            </a:r>
            <a:r>
              <a:rPr lang="en-US" sz="4400" dirty="0">
                <a:solidFill>
                  <a:srgbClr val="FFFFFF"/>
                </a:solidFill>
                <a:ea typeface="Arita Dotum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ea typeface="Arita Dotum Bold"/>
              </a:rPr>
              <a:t>감사합니다</a:t>
            </a:r>
            <a:endParaRPr lang="en-US" sz="4400" dirty="0">
              <a:solidFill>
                <a:srgbClr val="FFFFFF"/>
              </a:solidFill>
              <a:ea typeface="Arita Dotum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121702" y="5704747"/>
            <a:ext cx="6044595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3200" spc="117" dirty="0">
                <a:solidFill>
                  <a:srgbClr val="FFFFFF"/>
                </a:solidFill>
                <a:latin typeface="Arita Dotum Bold"/>
              </a:rPr>
              <a:t>DECS</a:t>
            </a:r>
            <a:endParaRPr lang="en-US" sz="3600" u="none" strike="noStrike" spc="117" dirty="0">
              <a:solidFill>
                <a:srgbClr val="FFFFFF"/>
              </a:solidFill>
              <a:latin typeface="Arita Dotum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8"/>
          <p:cNvSpPr txBox="1"/>
          <p:nvPr/>
        </p:nvSpPr>
        <p:spPr>
          <a:xfrm>
            <a:off x="14487426" y="9258300"/>
            <a:ext cx="3085099" cy="19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- 2 -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023972" y="2247900"/>
            <a:ext cx="3809925" cy="3151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ct val="130000"/>
              </a:lnSpc>
              <a:spcBef>
                <a:spcPct val="0"/>
              </a:spcBef>
            </a:pPr>
            <a:r>
              <a:rPr lang="ko-KR" altLang="en-US" sz="3200" u="none" strike="noStrike" spc="-45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오디오 신호 처리</a:t>
            </a:r>
            <a:endParaRPr lang="en-US" altLang="ko-KR" sz="3200" u="none" strike="noStrike" spc="-45" dirty="0">
              <a:solidFill>
                <a:srgbClr val="12127D"/>
              </a:solidFill>
              <a:latin typeface="TDTD평고딕" panose="020B0600000101010101" charset="-127"/>
              <a:ea typeface="TDTD평고딕" panose="020B0600000101010101" charset="-127"/>
            </a:endParaRPr>
          </a:p>
          <a:p>
            <a:pPr marL="0" lvl="0" indent="0" algn="ctr">
              <a:lnSpc>
                <a:spcPct val="130000"/>
              </a:lnSpc>
              <a:spcBef>
                <a:spcPct val="0"/>
              </a:spcBef>
            </a:pPr>
            <a:r>
              <a:rPr lang="ko-KR" altLang="en-US" sz="3200" spc="-45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＋</a:t>
            </a:r>
            <a:endParaRPr lang="en-US" sz="3200" u="none" strike="noStrike" spc="-45" dirty="0">
              <a:solidFill>
                <a:srgbClr val="12127D"/>
              </a:solidFill>
              <a:latin typeface="TDTD평고딕" panose="020B0600000101010101" charset="-127"/>
              <a:ea typeface="TDTD평고딕" panose="020B0600000101010101" charset="-127"/>
            </a:endParaRPr>
          </a:p>
          <a:p>
            <a:pPr marL="0" lvl="0" indent="0" algn="ctr">
              <a:lnSpc>
                <a:spcPct val="130000"/>
              </a:lnSpc>
              <a:spcBef>
                <a:spcPct val="0"/>
              </a:spcBef>
            </a:pPr>
            <a:r>
              <a:rPr lang="ko-KR" altLang="en-US" sz="3200" spc="-45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네트워크 통신 전송</a:t>
            </a:r>
            <a:endParaRPr lang="en-US" altLang="ko-KR" sz="3200" spc="-45" dirty="0">
              <a:solidFill>
                <a:srgbClr val="12127D"/>
              </a:solidFill>
              <a:latin typeface="TDTD평고딕" panose="020B0600000101010101" charset="-127"/>
              <a:ea typeface="TDTD평고딕" panose="020B0600000101010101" charset="-127"/>
            </a:endParaRPr>
          </a:p>
          <a:p>
            <a:pPr marL="0" lvl="0" indent="0" algn="ctr">
              <a:lnSpc>
                <a:spcPct val="130000"/>
              </a:lnSpc>
              <a:spcBef>
                <a:spcPct val="0"/>
              </a:spcBef>
            </a:pPr>
            <a:r>
              <a:rPr lang="ko-KR" altLang="en-US" sz="3200" spc="-45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＋</a:t>
            </a:r>
            <a:endParaRPr lang="en-US" sz="3200" u="none" strike="noStrike" spc="-45" dirty="0">
              <a:solidFill>
                <a:srgbClr val="12127D"/>
              </a:solidFill>
              <a:latin typeface="TDTD평고딕" panose="020B0600000101010101" charset="-127"/>
              <a:ea typeface="TDTD평고딕" panose="020B0600000101010101" charset="-127"/>
            </a:endParaRPr>
          </a:p>
          <a:p>
            <a:pPr marL="0" lvl="0" indent="0" algn="ctr">
              <a:lnSpc>
                <a:spcPct val="130000"/>
              </a:lnSpc>
              <a:spcBef>
                <a:spcPct val="0"/>
              </a:spcBef>
            </a:pPr>
            <a:r>
              <a:rPr lang="ko-KR" altLang="en-US" sz="3200" spc="-45" dirty="0" err="1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에러율</a:t>
            </a:r>
            <a:r>
              <a:rPr lang="ko-KR" altLang="en-US" sz="3200" spc="-45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 확인</a:t>
            </a:r>
            <a:endParaRPr lang="en-US" sz="3200" u="none" strike="noStrike" spc="-45" dirty="0">
              <a:solidFill>
                <a:srgbClr val="12127D"/>
              </a:solidFill>
              <a:latin typeface="TDTD평고딕" panose="020B0600000101010101" charset="-127"/>
              <a:ea typeface="TDTD평고딕" panose="020B0600000101010101" charset="-127"/>
            </a:endParaRPr>
          </a:p>
        </p:txBody>
      </p:sp>
      <p:sp>
        <p:nvSpPr>
          <p:cNvPr id="31" name="AutoShape 31"/>
          <p:cNvSpPr/>
          <p:nvPr/>
        </p:nvSpPr>
        <p:spPr>
          <a:xfrm flipV="1">
            <a:off x="3638588" y="8962478"/>
            <a:ext cx="13943463" cy="1967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32" name="TextBox 32"/>
          <p:cNvSpPr txBox="1"/>
          <p:nvPr/>
        </p:nvSpPr>
        <p:spPr>
          <a:xfrm>
            <a:off x="3971598" y="1079790"/>
            <a:ext cx="8222728" cy="649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ko-KR" altLang="en-US" sz="4800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문제 정의서</a:t>
            </a:r>
            <a:endParaRPr lang="en-US" sz="4800" dirty="0">
              <a:solidFill>
                <a:srgbClr val="12127D"/>
              </a:solidFill>
              <a:latin typeface="TDTD평고딕" panose="020B0600000101010101" charset="-127"/>
              <a:ea typeface="TDTD평고딕" panose="020B0600000101010101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DBD7EF57-694E-F039-72ED-947EEED21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419101"/>
            <a:ext cx="6078987" cy="84384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26B6648-74EB-7FB5-0A80-06ADB8B0EB93}"/>
              </a:ext>
            </a:extLst>
          </p:cNvPr>
          <p:cNvGrpSpPr/>
          <p:nvPr/>
        </p:nvGrpSpPr>
        <p:grpSpPr>
          <a:xfrm>
            <a:off x="3657600" y="6613789"/>
            <a:ext cx="6542670" cy="1855792"/>
            <a:chOff x="3657600" y="6613789"/>
            <a:chExt cx="6542670" cy="1855792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DC6F42AE-CA28-B273-7C48-D8A77BFBFA5F}"/>
                </a:ext>
              </a:extLst>
            </p:cNvPr>
            <p:cNvSpPr/>
            <p:nvPr/>
          </p:nvSpPr>
          <p:spPr>
            <a:xfrm>
              <a:off x="3657600" y="6613789"/>
              <a:ext cx="6542670" cy="185579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30">
              <a:extLst>
                <a:ext uri="{FF2B5EF4-FFF2-40B4-BE49-F238E27FC236}">
                  <a16:creationId xmlns:a16="http://schemas.microsoft.com/office/drawing/2014/main" id="{F4460A96-7BD0-336E-14B8-D83B0D34E07C}"/>
                </a:ext>
              </a:extLst>
            </p:cNvPr>
            <p:cNvSpPr txBox="1"/>
            <p:nvPr/>
          </p:nvSpPr>
          <p:spPr>
            <a:xfrm>
              <a:off x="4267200" y="7355698"/>
              <a:ext cx="5410200" cy="4389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3200" u="none" strike="noStrike" spc="-45" dirty="0" err="1">
                  <a:solidFill>
                    <a:srgbClr val="12127D"/>
                  </a:solidFill>
                  <a:latin typeface="TDTD평고딕" panose="020B0600000101010101" charset="-127"/>
                  <a:ea typeface="TDTD평고딕" panose="020B0600000101010101" charset="-127"/>
                </a:rPr>
                <a:t>에러율</a:t>
              </a:r>
              <a:r>
                <a:rPr lang="ko-KR" altLang="en-US" sz="3200" u="none" strike="noStrike" spc="-45" dirty="0">
                  <a:solidFill>
                    <a:srgbClr val="12127D"/>
                  </a:solidFill>
                  <a:latin typeface="TDTD평고딕" panose="020B0600000101010101" charset="-127"/>
                  <a:ea typeface="TDTD평고딕" panose="020B0600000101010101" charset="-127"/>
                </a:rPr>
                <a:t> 검출 소프트웨어 개발</a:t>
              </a:r>
              <a:endParaRPr lang="en-US" sz="3200" u="none" strike="noStrike" spc="-45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endParaRPr>
            </a:p>
          </p:txBody>
        </p:sp>
      </p:grpSp>
      <p:pic>
        <p:nvPicPr>
          <p:cNvPr id="37" name="그래픽 36" descr="갈매기형 화살표 단색으로 채워진">
            <a:extLst>
              <a:ext uri="{FF2B5EF4-FFF2-40B4-BE49-F238E27FC236}">
                <a16:creationId xmlns:a16="http://schemas.microsoft.com/office/drawing/2014/main" id="{6E83BDE1-F3DA-2ADE-B1D2-0F7BCAB98E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6471734" y="5524500"/>
            <a:ext cx="914400" cy="914400"/>
          </a:xfrm>
          <a:prstGeom prst="rect">
            <a:avLst/>
          </a:prstGeom>
        </p:spPr>
      </p:pic>
      <p:grpSp>
        <p:nvGrpSpPr>
          <p:cNvPr id="57" name="Group 2">
            <a:extLst>
              <a:ext uri="{FF2B5EF4-FFF2-40B4-BE49-F238E27FC236}">
                <a16:creationId xmlns:a16="http://schemas.microsoft.com/office/drawing/2014/main" id="{8920A619-ED2F-ADB8-7D49-1FBB26D49E3A}"/>
              </a:ext>
            </a:extLst>
          </p:cNvPr>
          <p:cNvGrpSpPr/>
          <p:nvPr/>
        </p:nvGrpSpPr>
        <p:grpSpPr>
          <a:xfrm rot="-10800000">
            <a:off x="-3" y="0"/>
            <a:ext cx="2841793" cy="10287000"/>
            <a:chOff x="0" y="0"/>
            <a:chExt cx="961876" cy="2709333"/>
          </a:xfrm>
        </p:grpSpPr>
        <p:sp>
          <p:nvSpPr>
            <p:cNvPr id="58" name="Freeform 3">
              <a:extLst>
                <a:ext uri="{FF2B5EF4-FFF2-40B4-BE49-F238E27FC236}">
                  <a16:creationId xmlns:a16="http://schemas.microsoft.com/office/drawing/2014/main" id="{FE2300C3-4C66-3E32-C73D-4D80E54784FC}"/>
                </a:ext>
              </a:extLst>
            </p:cNvPr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9" name="TextBox 4">
              <a:extLst>
                <a:ext uri="{FF2B5EF4-FFF2-40B4-BE49-F238E27FC236}">
                  <a16:creationId xmlns:a16="http://schemas.microsoft.com/office/drawing/2014/main" id="{1706A348-A024-6AEF-8FEA-CDE13DC1B95C}"/>
                </a:ext>
              </a:extLst>
            </p:cNvPr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D6D1322-8071-F98D-A8AB-43D27FDD314A}"/>
              </a:ext>
            </a:extLst>
          </p:cNvPr>
          <p:cNvGrpSpPr/>
          <p:nvPr/>
        </p:nvGrpSpPr>
        <p:grpSpPr>
          <a:xfrm>
            <a:off x="381000" y="3547894"/>
            <a:ext cx="3257588" cy="830291"/>
            <a:chOff x="809043" y="3547894"/>
            <a:chExt cx="3257588" cy="830291"/>
          </a:xfrm>
        </p:grpSpPr>
        <p:grpSp>
          <p:nvGrpSpPr>
            <p:cNvPr id="61" name="Group 9">
              <a:extLst>
                <a:ext uri="{FF2B5EF4-FFF2-40B4-BE49-F238E27FC236}">
                  <a16:creationId xmlns:a16="http://schemas.microsoft.com/office/drawing/2014/main" id="{AF5B1032-8F7F-653B-DC49-823C3558A8C7}"/>
                </a:ext>
              </a:extLst>
            </p:cNvPr>
            <p:cNvGrpSpPr/>
            <p:nvPr/>
          </p:nvGrpSpPr>
          <p:grpSpPr>
            <a:xfrm>
              <a:off x="809043" y="3547894"/>
              <a:ext cx="3257588" cy="830291"/>
              <a:chOff x="0" y="0"/>
              <a:chExt cx="857965" cy="218677"/>
            </a:xfrm>
          </p:grpSpPr>
          <p:sp>
            <p:nvSpPr>
              <p:cNvPr id="63" name="Freeform 10">
                <a:extLst>
                  <a:ext uri="{FF2B5EF4-FFF2-40B4-BE49-F238E27FC236}">
                    <a16:creationId xmlns:a16="http://schemas.microsoft.com/office/drawing/2014/main" id="{075453EB-5AF4-9B08-D234-15E6ED9B0983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64" name="TextBox 11">
                <a:extLst>
                  <a:ext uri="{FF2B5EF4-FFF2-40B4-BE49-F238E27FC236}">
                    <a16:creationId xmlns:a16="http://schemas.microsoft.com/office/drawing/2014/main" id="{52C4EE82-8D90-701B-CDAB-6F4DA9BE8DA6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62" name="TextBox 13">
              <a:extLst>
                <a:ext uri="{FF2B5EF4-FFF2-40B4-BE49-F238E27FC236}">
                  <a16:creationId xmlns:a16="http://schemas.microsoft.com/office/drawing/2014/main" id="{3EA53DB5-E009-AB3F-6561-2B14DA7F572A}"/>
                </a:ext>
              </a:extLst>
            </p:cNvPr>
            <p:cNvSpPr txBox="1"/>
            <p:nvPr/>
          </p:nvSpPr>
          <p:spPr>
            <a:xfrm>
              <a:off x="1242398" y="3831056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개발 현황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sp>
        <p:nvSpPr>
          <p:cNvPr id="68" name="TextBox 12">
            <a:extLst>
              <a:ext uri="{FF2B5EF4-FFF2-40B4-BE49-F238E27FC236}">
                <a16:creationId xmlns:a16="http://schemas.microsoft.com/office/drawing/2014/main" id="{B29F5F0F-1AC4-F9A4-802D-828CF4D13B70}"/>
              </a:ext>
            </a:extLst>
          </p:cNvPr>
          <p:cNvSpPr txBox="1"/>
          <p:nvPr/>
        </p:nvSpPr>
        <p:spPr>
          <a:xfrm>
            <a:off x="814355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 dirty="0">
                <a:solidFill>
                  <a:srgbClr val="5371FF"/>
                </a:solidFill>
                <a:ea typeface="TDTD평고딕"/>
              </a:rPr>
              <a:t>문제 정의</a:t>
            </a:r>
            <a:endParaRPr lang="en-US" sz="1800" dirty="0">
              <a:solidFill>
                <a:srgbClr val="5371FF"/>
              </a:solidFill>
              <a:ea typeface="TDTD평고딕"/>
            </a:endParaRPr>
          </a:p>
        </p:txBody>
      </p:sp>
      <p:grpSp>
        <p:nvGrpSpPr>
          <p:cNvPr id="69" name="Group 23">
            <a:extLst>
              <a:ext uri="{FF2B5EF4-FFF2-40B4-BE49-F238E27FC236}">
                <a16:creationId xmlns:a16="http://schemas.microsoft.com/office/drawing/2014/main" id="{F2279F6F-2B11-23C1-842C-C2EC33604B0B}"/>
              </a:ext>
            </a:extLst>
          </p:cNvPr>
          <p:cNvGrpSpPr/>
          <p:nvPr/>
        </p:nvGrpSpPr>
        <p:grpSpPr>
          <a:xfrm>
            <a:off x="2438400" y="2745255"/>
            <a:ext cx="173797" cy="173797"/>
            <a:chOff x="0" y="0"/>
            <a:chExt cx="6350000" cy="6350000"/>
          </a:xfrm>
        </p:grpSpPr>
        <p:sp>
          <p:nvSpPr>
            <p:cNvPr id="70" name="Freeform 24">
              <a:extLst>
                <a:ext uri="{FF2B5EF4-FFF2-40B4-BE49-F238E27FC236}">
                  <a16:creationId xmlns:a16="http://schemas.microsoft.com/office/drawing/2014/main" id="{30C40337-F6A0-7199-BC17-DBC48797D157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ore-KR" altLang="en-US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94F9D6-5D9A-5A9F-3A95-B533CF621705}"/>
              </a:ext>
            </a:extLst>
          </p:cNvPr>
          <p:cNvGrpSpPr/>
          <p:nvPr/>
        </p:nvGrpSpPr>
        <p:grpSpPr>
          <a:xfrm>
            <a:off x="381000" y="4678781"/>
            <a:ext cx="3257588" cy="830291"/>
            <a:chOff x="809043" y="4678781"/>
            <a:chExt cx="3257588" cy="830291"/>
          </a:xfrm>
        </p:grpSpPr>
        <p:grpSp>
          <p:nvGrpSpPr>
            <p:cNvPr id="72" name="Group 14">
              <a:extLst>
                <a:ext uri="{FF2B5EF4-FFF2-40B4-BE49-F238E27FC236}">
                  <a16:creationId xmlns:a16="http://schemas.microsoft.com/office/drawing/2014/main" id="{03060107-013A-D9BF-4F30-6C719F2A61C4}"/>
                </a:ext>
              </a:extLst>
            </p:cNvPr>
            <p:cNvGrpSpPr/>
            <p:nvPr/>
          </p:nvGrpSpPr>
          <p:grpSpPr>
            <a:xfrm>
              <a:off x="809043" y="4678781"/>
              <a:ext cx="3257588" cy="830291"/>
              <a:chOff x="0" y="0"/>
              <a:chExt cx="857965" cy="218677"/>
            </a:xfrm>
          </p:grpSpPr>
          <p:sp>
            <p:nvSpPr>
              <p:cNvPr id="74" name="Freeform 15">
                <a:extLst>
                  <a:ext uri="{FF2B5EF4-FFF2-40B4-BE49-F238E27FC236}">
                    <a16:creationId xmlns:a16="http://schemas.microsoft.com/office/drawing/2014/main" id="{5B4E858B-5068-D732-9236-7AD092AFFACB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75" name="TextBox 16">
                <a:extLst>
                  <a:ext uri="{FF2B5EF4-FFF2-40B4-BE49-F238E27FC236}">
                    <a16:creationId xmlns:a16="http://schemas.microsoft.com/office/drawing/2014/main" id="{0F2DC401-7726-AC64-1A4A-32B1C0A39B64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73" name="TextBox 25">
              <a:extLst>
                <a:ext uri="{FF2B5EF4-FFF2-40B4-BE49-F238E27FC236}">
                  <a16:creationId xmlns:a16="http://schemas.microsoft.com/office/drawing/2014/main" id="{0CB18F34-B537-0AA0-E617-2DB2E3223E09}"/>
                </a:ext>
              </a:extLst>
            </p:cNvPr>
            <p:cNvSpPr txBox="1"/>
            <p:nvPr/>
          </p:nvSpPr>
          <p:spPr>
            <a:xfrm>
              <a:off x="1242398" y="4968735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개발 이슈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A4FC66D-A597-B1A3-9E95-A4A8C81A0D7E}"/>
              </a:ext>
            </a:extLst>
          </p:cNvPr>
          <p:cNvGrpSpPr/>
          <p:nvPr/>
        </p:nvGrpSpPr>
        <p:grpSpPr>
          <a:xfrm>
            <a:off x="381000" y="5809667"/>
            <a:ext cx="3257588" cy="830291"/>
            <a:chOff x="809043" y="5809667"/>
            <a:chExt cx="3257588" cy="830291"/>
          </a:xfrm>
        </p:grpSpPr>
        <p:grpSp>
          <p:nvGrpSpPr>
            <p:cNvPr id="77" name="Group 17">
              <a:extLst>
                <a:ext uri="{FF2B5EF4-FFF2-40B4-BE49-F238E27FC236}">
                  <a16:creationId xmlns:a16="http://schemas.microsoft.com/office/drawing/2014/main" id="{D5365257-41B9-7FB5-3037-DAB61839F958}"/>
                </a:ext>
              </a:extLst>
            </p:cNvPr>
            <p:cNvGrpSpPr/>
            <p:nvPr/>
          </p:nvGrpSpPr>
          <p:grpSpPr>
            <a:xfrm>
              <a:off x="809043" y="5809667"/>
              <a:ext cx="3257588" cy="830291"/>
              <a:chOff x="0" y="0"/>
              <a:chExt cx="857965" cy="218677"/>
            </a:xfrm>
          </p:grpSpPr>
          <p:sp>
            <p:nvSpPr>
              <p:cNvPr id="79" name="Freeform 18">
                <a:extLst>
                  <a:ext uri="{FF2B5EF4-FFF2-40B4-BE49-F238E27FC236}">
                    <a16:creationId xmlns:a16="http://schemas.microsoft.com/office/drawing/2014/main" id="{028AB29F-71D2-D837-F94C-9C678ECB3655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80" name="TextBox 19">
                <a:extLst>
                  <a:ext uri="{FF2B5EF4-FFF2-40B4-BE49-F238E27FC236}">
                    <a16:creationId xmlns:a16="http://schemas.microsoft.com/office/drawing/2014/main" id="{EED25533-F19A-D754-8499-BDA73887D641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78" name="TextBox 26">
              <a:extLst>
                <a:ext uri="{FF2B5EF4-FFF2-40B4-BE49-F238E27FC236}">
                  <a16:creationId xmlns:a16="http://schemas.microsoft.com/office/drawing/2014/main" id="{C2B7E478-B4F9-87E1-0093-7D1D7D3A2E81}"/>
                </a:ext>
              </a:extLst>
            </p:cNvPr>
            <p:cNvSpPr txBox="1"/>
            <p:nvPr/>
          </p:nvSpPr>
          <p:spPr>
            <a:xfrm>
              <a:off x="1242398" y="6099621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향후 계획</a:t>
              </a:r>
              <a:endParaRPr lang="en-US" altLang="ko-KR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sp>
        <p:nvSpPr>
          <p:cNvPr id="81" name="TextBox 29">
            <a:extLst>
              <a:ext uri="{FF2B5EF4-FFF2-40B4-BE49-F238E27FC236}">
                <a16:creationId xmlns:a16="http://schemas.microsoft.com/office/drawing/2014/main" id="{76700830-605A-11E6-8D79-91194768FACD}"/>
              </a:ext>
            </a:extLst>
          </p:cNvPr>
          <p:cNvSpPr txBox="1"/>
          <p:nvPr/>
        </p:nvSpPr>
        <p:spPr>
          <a:xfrm>
            <a:off x="493942" y="789849"/>
            <a:ext cx="1946101" cy="85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Detects Error in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Communication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System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0C3A4FB0-48C4-6608-95F1-7E0CFF6CE021}"/>
              </a:ext>
            </a:extLst>
          </p:cNvPr>
          <p:cNvGrpSpPr/>
          <p:nvPr/>
        </p:nvGrpSpPr>
        <p:grpSpPr>
          <a:xfrm>
            <a:off x="381000" y="2191217"/>
            <a:ext cx="3257588" cy="1047283"/>
            <a:chOff x="399604" y="2283619"/>
            <a:chExt cx="3257588" cy="1047283"/>
          </a:xfrm>
        </p:grpSpPr>
        <p:grpSp>
          <p:nvGrpSpPr>
            <p:cNvPr id="49" name="Group 9">
              <a:extLst>
                <a:ext uri="{FF2B5EF4-FFF2-40B4-BE49-F238E27FC236}">
                  <a16:creationId xmlns:a16="http://schemas.microsoft.com/office/drawing/2014/main" id="{344C7FE2-A2FB-659B-8046-98AEFF89E7A0}"/>
                </a:ext>
              </a:extLst>
            </p:cNvPr>
            <p:cNvGrpSpPr/>
            <p:nvPr/>
          </p:nvGrpSpPr>
          <p:grpSpPr>
            <a:xfrm>
              <a:off x="399604" y="2283619"/>
              <a:ext cx="3257588" cy="1047283"/>
              <a:chOff x="0" y="-57150"/>
              <a:chExt cx="857965" cy="275827"/>
            </a:xfrm>
          </p:grpSpPr>
          <p:sp>
            <p:nvSpPr>
              <p:cNvPr id="50" name="Freeform 10">
                <a:extLst>
                  <a:ext uri="{FF2B5EF4-FFF2-40B4-BE49-F238E27FC236}">
                    <a16:creationId xmlns:a16="http://schemas.microsoft.com/office/drawing/2014/main" id="{CD8B9A3D-7818-E4DF-ABB9-9A9358BA1352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 dirty="0"/>
              </a:p>
            </p:txBody>
          </p:sp>
          <p:sp>
            <p:nvSpPr>
              <p:cNvPr id="51" name="TextBox 11">
                <a:extLst>
                  <a:ext uri="{FF2B5EF4-FFF2-40B4-BE49-F238E27FC236}">
                    <a16:creationId xmlns:a16="http://schemas.microsoft.com/office/drawing/2014/main" id="{EC9073A2-0860-C3B1-E757-E06772D55728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52" name="TextBox 13">
              <a:extLst>
                <a:ext uri="{FF2B5EF4-FFF2-40B4-BE49-F238E27FC236}">
                  <a16:creationId xmlns:a16="http://schemas.microsoft.com/office/drawing/2014/main" id="{863C4F25-20C5-A256-3BB7-9AA55675FC87}"/>
                </a:ext>
              </a:extLst>
            </p:cNvPr>
            <p:cNvSpPr txBox="1"/>
            <p:nvPr/>
          </p:nvSpPr>
          <p:spPr>
            <a:xfrm>
              <a:off x="817551" y="2777643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문제 정의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3" y="0"/>
            <a:ext cx="2841793" cy="10287000"/>
            <a:chOff x="0" y="0"/>
            <a:chExt cx="9618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071943" y="2966733"/>
            <a:ext cx="3496460" cy="4184976"/>
          </a:xfrm>
          <a:custGeom>
            <a:avLst/>
            <a:gdLst/>
            <a:ahLst/>
            <a:cxnLst/>
            <a:rect l="l" t="t" r="r" b="b"/>
            <a:pathLst>
              <a:path w="2732056" h="3156787">
                <a:moveTo>
                  <a:pt x="0" y="0"/>
                </a:moveTo>
                <a:lnTo>
                  <a:pt x="2732056" y="0"/>
                </a:lnTo>
                <a:lnTo>
                  <a:pt x="2732056" y="3156787"/>
                </a:lnTo>
                <a:lnTo>
                  <a:pt x="0" y="31567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1F005B7-682D-ACAF-AD95-855A6D01A5AE}"/>
              </a:ext>
            </a:extLst>
          </p:cNvPr>
          <p:cNvGrpSpPr/>
          <p:nvPr/>
        </p:nvGrpSpPr>
        <p:grpSpPr>
          <a:xfrm>
            <a:off x="381000" y="3547894"/>
            <a:ext cx="3257588" cy="830291"/>
            <a:chOff x="809043" y="3547894"/>
            <a:chExt cx="3257588" cy="830291"/>
          </a:xfrm>
        </p:grpSpPr>
        <p:grpSp>
          <p:nvGrpSpPr>
            <p:cNvPr id="9" name="Group 9"/>
            <p:cNvGrpSpPr/>
            <p:nvPr/>
          </p:nvGrpSpPr>
          <p:grpSpPr>
            <a:xfrm>
              <a:off x="809043" y="3547894"/>
              <a:ext cx="3257588" cy="830291"/>
              <a:chOff x="0" y="0"/>
              <a:chExt cx="857965" cy="218677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242398" y="3831056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개발 현황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81000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14355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 dirty="0">
                <a:solidFill>
                  <a:srgbClr val="5371FF"/>
                </a:solidFill>
                <a:ea typeface="TDTD평고딕"/>
              </a:rPr>
              <a:t>문제 정의</a:t>
            </a:r>
            <a:endParaRPr lang="en-US" sz="1800" dirty="0">
              <a:solidFill>
                <a:srgbClr val="5371FF"/>
              </a:solidFill>
              <a:ea typeface="TDTD평고딕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2438400" y="2745255"/>
            <a:ext cx="173797" cy="173797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ore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E24FBD9-7E88-3117-1B78-5328760B7BCE}"/>
              </a:ext>
            </a:extLst>
          </p:cNvPr>
          <p:cNvGrpSpPr/>
          <p:nvPr/>
        </p:nvGrpSpPr>
        <p:grpSpPr>
          <a:xfrm>
            <a:off x="381000" y="4678781"/>
            <a:ext cx="3257588" cy="830291"/>
            <a:chOff x="809043" y="4678781"/>
            <a:chExt cx="3257588" cy="830291"/>
          </a:xfrm>
        </p:grpSpPr>
        <p:grpSp>
          <p:nvGrpSpPr>
            <p:cNvPr id="14" name="Group 14"/>
            <p:cNvGrpSpPr/>
            <p:nvPr/>
          </p:nvGrpSpPr>
          <p:grpSpPr>
            <a:xfrm>
              <a:off x="809043" y="4678781"/>
              <a:ext cx="3257588" cy="830291"/>
              <a:chOff x="0" y="0"/>
              <a:chExt cx="857965" cy="218677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1242398" y="4968735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개발 이슈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CEB65D1-5516-23EF-AB87-A439B7AC0328}"/>
              </a:ext>
            </a:extLst>
          </p:cNvPr>
          <p:cNvGrpSpPr/>
          <p:nvPr/>
        </p:nvGrpSpPr>
        <p:grpSpPr>
          <a:xfrm>
            <a:off x="381000" y="5809667"/>
            <a:ext cx="3257588" cy="830291"/>
            <a:chOff x="809043" y="5809667"/>
            <a:chExt cx="3257588" cy="830291"/>
          </a:xfrm>
        </p:grpSpPr>
        <p:grpSp>
          <p:nvGrpSpPr>
            <p:cNvPr id="17" name="Group 17"/>
            <p:cNvGrpSpPr/>
            <p:nvPr/>
          </p:nvGrpSpPr>
          <p:grpSpPr>
            <a:xfrm>
              <a:off x="809043" y="5809667"/>
              <a:ext cx="3257588" cy="830291"/>
              <a:chOff x="0" y="0"/>
              <a:chExt cx="857965" cy="218677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1242398" y="6099621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향후 계획</a:t>
              </a:r>
              <a:endParaRPr lang="en-US" altLang="ko-KR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4487426" y="9258300"/>
            <a:ext cx="3085099" cy="19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- </a:t>
            </a:r>
            <a:r>
              <a:rPr lang="en-US" altLang="ko-KR" sz="1400" spc="266" dirty="0">
                <a:solidFill>
                  <a:srgbClr val="12127D"/>
                </a:solidFill>
                <a:latin typeface="Montserrat Classic"/>
              </a:rPr>
              <a:t>3</a:t>
            </a: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 -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93942" y="789849"/>
            <a:ext cx="1946101" cy="85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Detects Error in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Communication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System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798555" y="2920741"/>
            <a:ext cx="8291936" cy="452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ko-KR" altLang="en-US" sz="3600" u="none" strike="noStrike" spc="-45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배경 소개 및 문제 정의</a:t>
            </a:r>
            <a:endParaRPr lang="en-US" sz="3600" u="none" strike="noStrike" spc="-45" dirty="0">
              <a:solidFill>
                <a:srgbClr val="12127D"/>
              </a:solidFill>
              <a:latin typeface="TDTD평고딕" panose="020B0600000101010101" charset="-127"/>
              <a:ea typeface="TDTD평고딕" panose="020B0600000101010101" charset="-127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8798555" y="3631852"/>
            <a:ext cx="7425521" cy="1594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함정 및</a:t>
            </a:r>
            <a:r>
              <a:rPr lang="ko-KR" altLang="en-US" sz="24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잠수함에서는 </a:t>
            </a:r>
            <a:r>
              <a:rPr lang="ko-KR" altLang="en-US" sz="2400" i="0" dirty="0"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효율적인 통신</a:t>
            </a:r>
            <a:r>
              <a:rPr lang="ko-KR" altLang="en-US" sz="24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 중요한데</a:t>
            </a:r>
            <a:r>
              <a:rPr lang="en-US" altLang="ko-KR" sz="24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24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배경 소음과 같은 노이즈로 인해 </a:t>
            </a:r>
            <a:r>
              <a:rPr lang="ko-KR" altLang="en-US" sz="240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통신 품질이 </a:t>
            </a:r>
            <a:r>
              <a:rPr lang="ko-KR" altLang="en-US" sz="24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떨어지면 </a:t>
            </a:r>
            <a:r>
              <a:rPr lang="ko-KR" altLang="en-US" sz="2400" i="0" dirty="0"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정확한 정보 전달</a:t>
            </a:r>
            <a:r>
              <a:rPr lang="ko-KR" altLang="en-US" sz="24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어려움이 있음</a:t>
            </a:r>
            <a:endParaRPr lang="en-US" altLang="ko-KR" sz="2400" b="0" dirty="0"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4" name="TextBox 30">
            <a:extLst>
              <a:ext uri="{FF2B5EF4-FFF2-40B4-BE49-F238E27FC236}">
                <a16:creationId xmlns:a16="http://schemas.microsoft.com/office/drawing/2014/main" id="{3E95C25C-082E-47D1-D554-4C37A3309DA5}"/>
              </a:ext>
            </a:extLst>
          </p:cNvPr>
          <p:cNvSpPr txBox="1"/>
          <p:nvPr/>
        </p:nvSpPr>
        <p:spPr>
          <a:xfrm>
            <a:off x="8798555" y="5830213"/>
            <a:ext cx="8291936" cy="452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ko-KR" altLang="en-US" sz="3600" u="none" strike="noStrike" spc="-45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문제의 중요성 및 필요성</a:t>
            </a:r>
            <a:endParaRPr lang="en-US" sz="3600" u="none" strike="noStrike" spc="-45" dirty="0">
              <a:solidFill>
                <a:srgbClr val="12127D"/>
              </a:solidFill>
              <a:latin typeface="TDTD평고딕" panose="020B0600000101010101" charset="-127"/>
              <a:ea typeface="TDTD평고딕" panose="020B0600000101010101" charset="-127"/>
            </a:endParaRPr>
          </a:p>
        </p:txBody>
      </p:sp>
      <p:sp>
        <p:nvSpPr>
          <p:cNvPr id="35" name="TextBox 33">
            <a:extLst>
              <a:ext uri="{FF2B5EF4-FFF2-40B4-BE49-F238E27FC236}">
                <a16:creationId xmlns:a16="http://schemas.microsoft.com/office/drawing/2014/main" id="{3D2FFB10-4FD9-A51B-4EA6-DEB84F85F4BE}"/>
              </a:ext>
            </a:extLst>
          </p:cNvPr>
          <p:cNvSpPr txBox="1"/>
          <p:nvPr/>
        </p:nvSpPr>
        <p:spPr>
          <a:xfrm>
            <a:off x="8798555" y="6541324"/>
            <a:ext cx="7425521" cy="1594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함정 내에서 정확하고 안정적인 통신 시스템이 이루어지지 않으면 </a:t>
            </a:r>
            <a:r>
              <a:rPr lang="ko-KR" altLang="en-US" sz="2400" i="0" dirty="0"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생명과 안전</a:t>
            </a:r>
            <a:r>
              <a:rPr lang="ko-KR" altLang="en-US" sz="24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 위협받을 수 있으며</a:t>
            </a:r>
            <a:r>
              <a:rPr lang="en-US" altLang="ko-KR" sz="24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24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통신 오류는 곧 </a:t>
            </a:r>
            <a:r>
              <a:rPr lang="ko-KR" altLang="en-US" sz="2400" i="0" dirty="0"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심각한 사고</a:t>
            </a:r>
            <a:r>
              <a:rPr lang="ko-KR" altLang="en-US" sz="24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이어질 수 있음</a:t>
            </a:r>
            <a:endParaRPr lang="en-US" altLang="ko-KR" sz="2400" dirty="0"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7" name="AutoShape 31">
            <a:extLst>
              <a:ext uri="{FF2B5EF4-FFF2-40B4-BE49-F238E27FC236}">
                <a16:creationId xmlns:a16="http://schemas.microsoft.com/office/drawing/2014/main" id="{BF30336B-E007-E9E8-326F-AAF956D2D44F}"/>
              </a:ext>
            </a:extLst>
          </p:cNvPr>
          <p:cNvSpPr/>
          <p:nvPr/>
        </p:nvSpPr>
        <p:spPr>
          <a:xfrm flipV="1">
            <a:off x="3638588" y="8962478"/>
            <a:ext cx="13943463" cy="1967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31" name="TextBox 32">
            <a:extLst>
              <a:ext uri="{FF2B5EF4-FFF2-40B4-BE49-F238E27FC236}">
                <a16:creationId xmlns:a16="http://schemas.microsoft.com/office/drawing/2014/main" id="{924BEA23-9A77-6DF0-BDDD-2110A1E346B8}"/>
              </a:ext>
            </a:extLst>
          </p:cNvPr>
          <p:cNvSpPr txBox="1"/>
          <p:nvPr/>
        </p:nvSpPr>
        <p:spPr>
          <a:xfrm>
            <a:off x="3971598" y="1079790"/>
            <a:ext cx="8222728" cy="649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ko-KR" altLang="en-US" sz="4800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문제 정의</a:t>
            </a:r>
            <a:endParaRPr lang="en-US" sz="4800" dirty="0">
              <a:solidFill>
                <a:srgbClr val="12127D"/>
              </a:solidFill>
              <a:latin typeface="TDTD평고딕" panose="020B0600000101010101" charset="-127"/>
              <a:ea typeface="TDTD평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9598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8"/>
          <p:cNvSpPr txBox="1"/>
          <p:nvPr/>
        </p:nvSpPr>
        <p:spPr>
          <a:xfrm>
            <a:off x="14487426" y="9258300"/>
            <a:ext cx="3085099" cy="19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- </a:t>
            </a:r>
            <a:r>
              <a:rPr lang="en-US" altLang="ko-KR" sz="1400" spc="266" dirty="0">
                <a:solidFill>
                  <a:srgbClr val="12127D"/>
                </a:solidFill>
                <a:latin typeface="Montserrat Classic"/>
              </a:rPr>
              <a:t>4</a:t>
            </a: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 -</a:t>
            </a:r>
          </a:p>
        </p:txBody>
      </p:sp>
      <p:sp>
        <p:nvSpPr>
          <p:cNvPr id="34" name="TextBox 30">
            <a:extLst>
              <a:ext uri="{FF2B5EF4-FFF2-40B4-BE49-F238E27FC236}">
                <a16:creationId xmlns:a16="http://schemas.microsoft.com/office/drawing/2014/main" id="{DBC05188-2EAE-786F-5267-B68DB42694E6}"/>
              </a:ext>
            </a:extLst>
          </p:cNvPr>
          <p:cNvSpPr txBox="1"/>
          <p:nvPr/>
        </p:nvSpPr>
        <p:spPr>
          <a:xfrm>
            <a:off x="4038600" y="2306877"/>
            <a:ext cx="8291936" cy="454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ko-KR" altLang="en-US" sz="3600" u="none" strike="noStrike" spc="-45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에러율을 알 수 있게 된다면 </a:t>
            </a:r>
            <a:r>
              <a:rPr lang="en-US" altLang="ko-KR" sz="3600" spc="-45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?</a:t>
            </a:r>
            <a:endParaRPr lang="en-US" sz="3600" u="none" strike="noStrike" spc="-45" dirty="0">
              <a:solidFill>
                <a:srgbClr val="12127D"/>
              </a:solidFill>
              <a:latin typeface="TDTD평고딕" panose="020B0600000101010101" charset="-127"/>
              <a:ea typeface="TDTD평고딕" panose="020B0600000101010101" charset="-127"/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DA963438-0126-95C1-81AD-CBFF6CA776A0}"/>
              </a:ext>
            </a:extLst>
          </p:cNvPr>
          <p:cNvGrpSpPr/>
          <p:nvPr/>
        </p:nvGrpSpPr>
        <p:grpSpPr>
          <a:xfrm>
            <a:off x="5239200" y="4210500"/>
            <a:ext cx="3600000" cy="3600000"/>
            <a:chOff x="5317270" y="3843118"/>
            <a:chExt cx="3600000" cy="3600000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4B9FABD-3597-AD40-40A9-EFA0A694DBA0}"/>
                </a:ext>
              </a:extLst>
            </p:cNvPr>
            <p:cNvSpPr/>
            <p:nvPr/>
          </p:nvSpPr>
          <p:spPr>
            <a:xfrm>
              <a:off x="5317270" y="3843118"/>
              <a:ext cx="3600000" cy="3600000"/>
            </a:xfrm>
            <a:prstGeom prst="ellipse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3" name="그래픽 52" descr="경고 단색으로 채워진">
              <a:extLst>
                <a:ext uri="{FF2B5EF4-FFF2-40B4-BE49-F238E27FC236}">
                  <a16:creationId xmlns:a16="http://schemas.microsoft.com/office/drawing/2014/main" id="{50F348A7-1C72-B2A8-A22C-E4BD81446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77270" y="4439573"/>
              <a:ext cx="1080000" cy="1080000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8A4DFFC-1ECF-0CE4-189F-EF93F782A032}"/>
                </a:ext>
              </a:extLst>
            </p:cNvPr>
            <p:cNvSpPr txBox="1"/>
            <p:nvPr/>
          </p:nvSpPr>
          <p:spPr>
            <a:xfrm>
              <a:off x="5793070" y="5786330"/>
              <a:ext cx="274111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b="1" dirty="0" err="1">
                  <a:solidFill>
                    <a:srgbClr val="0000FF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Malgun Gothic Semilight" panose="020B0502040204020203" pitchFamily="50" charset="-127"/>
                </a:rPr>
                <a:t>에러율</a:t>
              </a:r>
              <a:r>
                <a:rPr lang="ko-KR" altLang="en-US" sz="4000" b="1" dirty="0">
                  <a:solidFill>
                    <a:srgbClr val="0000FF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Malgun Gothic Semilight" panose="020B0502040204020203" pitchFamily="50" charset="-127"/>
                </a:rPr>
                <a:t> 검출</a:t>
              </a: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FF46D5DD-106B-3880-1124-A62FEB12E8B3}"/>
              </a:ext>
            </a:extLst>
          </p:cNvPr>
          <p:cNvGrpSpPr/>
          <p:nvPr/>
        </p:nvGrpSpPr>
        <p:grpSpPr>
          <a:xfrm>
            <a:off x="9927535" y="3285275"/>
            <a:ext cx="7728946" cy="1477670"/>
            <a:chOff x="11169933" y="2921907"/>
            <a:chExt cx="7728946" cy="1477670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8CF07911-53B3-B453-03A0-A06631D89FB0}"/>
                </a:ext>
              </a:extLst>
            </p:cNvPr>
            <p:cNvGrpSpPr/>
            <p:nvPr/>
          </p:nvGrpSpPr>
          <p:grpSpPr>
            <a:xfrm>
              <a:off x="11169933" y="2959577"/>
              <a:ext cx="1440000" cy="1440000"/>
              <a:chOff x="11169933" y="2959577"/>
              <a:chExt cx="1440000" cy="1440000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D7A8BE6-2165-2174-D353-90F8C446B2D1}"/>
                  </a:ext>
                </a:extLst>
              </p:cNvPr>
              <p:cNvSpPr/>
              <p:nvPr/>
            </p:nvSpPr>
            <p:spPr>
              <a:xfrm>
                <a:off x="11169933" y="2959577"/>
                <a:ext cx="1440000" cy="14400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71" name="그래픽 70" descr="접착 밴드 단색으로 채워진">
                <a:extLst>
                  <a:ext uri="{FF2B5EF4-FFF2-40B4-BE49-F238E27FC236}">
                    <a16:creationId xmlns:a16="http://schemas.microsoft.com/office/drawing/2014/main" id="{9CC898C3-2287-94BC-CDAF-DEEA87FA03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432733" y="3222377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B4FB9CD-C3ED-6172-C17F-EE74B73ECB2F}"/>
                </a:ext>
              </a:extLst>
            </p:cNvPr>
            <p:cNvSpPr txBox="1"/>
            <p:nvPr/>
          </p:nvSpPr>
          <p:spPr>
            <a:xfrm>
              <a:off x="12872733" y="2921907"/>
              <a:ext cx="37140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Malgun Gothic Semilight" panose="020B0502040204020203" pitchFamily="50" charset="-127"/>
                </a:rPr>
                <a:t>문제 해결과 개선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9FD38AA-EAC4-0D03-5FDE-5F0FA5002529}"/>
                </a:ext>
              </a:extLst>
            </p:cNvPr>
            <p:cNvSpPr txBox="1"/>
            <p:nvPr/>
          </p:nvSpPr>
          <p:spPr>
            <a:xfrm>
              <a:off x="12872732" y="3568135"/>
              <a:ext cx="60261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에러율을 파악함으로써 통신 시스템에서 발생하는 </a:t>
              </a:r>
              <a:r>
                <a:rPr lang="ko-KR" altLang="en-US" sz="240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문제를 식별하고 이를 해결</a:t>
              </a:r>
              <a:r>
                <a:rPr lang="ko-KR" altLang="en-US" sz="240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할 수 있음</a:t>
              </a:r>
              <a:endPara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A13D17CC-8AE1-C5B6-9BC7-76220649F4D4}"/>
              </a:ext>
            </a:extLst>
          </p:cNvPr>
          <p:cNvGrpSpPr/>
          <p:nvPr/>
        </p:nvGrpSpPr>
        <p:grpSpPr>
          <a:xfrm>
            <a:off x="10896600" y="5266475"/>
            <a:ext cx="7010400" cy="1477225"/>
            <a:chOff x="10893603" y="5252879"/>
            <a:chExt cx="7010400" cy="1477225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60CD9C62-2A5A-BB66-CD97-74A8B9A73BCE}"/>
                </a:ext>
              </a:extLst>
            </p:cNvPr>
            <p:cNvGrpSpPr/>
            <p:nvPr/>
          </p:nvGrpSpPr>
          <p:grpSpPr>
            <a:xfrm>
              <a:off x="10893603" y="5252879"/>
              <a:ext cx="7010400" cy="1477225"/>
              <a:chOff x="11169933" y="2929173"/>
              <a:chExt cx="7010400" cy="1477225"/>
            </a:xfrm>
          </p:grpSpPr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1EF27430-435F-718C-EB2A-82EB84F181FC}"/>
                  </a:ext>
                </a:extLst>
              </p:cNvPr>
              <p:cNvSpPr/>
              <p:nvPr/>
            </p:nvSpPr>
            <p:spPr>
              <a:xfrm>
                <a:off x="11169933" y="2959577"/>
                <a:ext cx="1440000" cy="14400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E5EC11D2-2BF0-B90B-86FD-56550222C290}"/>
                  </a:ext>
                </a:extLst>
              </p:cNvPr>
              <p:cNvSpPr txBox="1"/>
              <p:nvPr/>
            </p:nvSpPr>
            <p:spPr>
              <a:xfrm>
                <a:off x="12872733" y="2929173"/>
                <a:ext cx="371401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200" b="1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Malgun Gothic Semilight" panose="020B0502040204020203" pitchFamily="50" charset="-127"/>
                  </a:rPr>
                  <a:t>예측과 예방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324E121-7460-41C4-FCCB-12D27317180E}"/>
                  </a:ext>
                </a:extLst>
              </p:cNvPr>
              <p:cNvSpPr txBox="1"/>
              <p:nvPr/>
            </p:nvSpPr>
            <p:spPr>
              <a:xfrm>
                <a:off x="12872733" y="3575401"/>
                <a:ext cx="5307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b="0" i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에러율의 추세를 분석하여 미래에 발생할 수 있는 </a:t>
                </a:r>
                <a:r>
                  <a:rPr lang="ko-KR" altLang="en-US" sz="2400" b="0" i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문제를 예측하고 예방</a:t>
                </a:r>
                <a:r>
                  <a:rPr lang="ko-KR" altLang="en-US" sz="2400" b="0" i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할 수 있음</a:t>
                </a:r>
                <a:endParaRPr lang="ko-KR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</p:grpSp>
        <p:pic>
          <p:nvPicPr>
            <p:cNvPr id="98" name="그래픽 97" descr="바늘 단색으로 채워진">
              <a:extLst>
                <a:ext uri="{FF2B5EF4-FFF2-40B4-BE49-F238E27FC236}">
                  <a16:creationId xmlns:a16="http://schemas.microsoft.com/office/drawing/2014/main" id="{468C2611-FB98-16BA-F377-A0A4CB61D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156403" y="5544587"/>
              <a:ext cx="914400" cy="914400"/>
            </a:xfrm>
            <a:prstGeom prst="rect">
              <a:avLst/>
            </a:prstGeom>
          </p:spPr>
        </p:pic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20D59C63-94B3-D4E7-B02E-FF36187F1584}"/>
              </a:ext>
            </a:extLst>
          </p:cNvPr>
          <p:cNvGrpSpPr/>
          <p:nvPr/>
        </p:nvGrpSpPr>
        <p:grpSpPr>
          <a:xfrm>
            <a:off x="9921780" y="7200900"/>
            <a:ext cx="7223220" cy="1477225"/>
            <a:chOff x="10167909" y="7093444"/>
            <a:chExt cx="7223220" cy="1477225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F4671819-8CF0-34DA-60FD-591DED52FC07}"/>
                </a:ext>
              </a:extLst>
            </p:cNvPr>
            <p:cNvGrpSpPr/>
            <p:nvPr/>
          </p:nvGrpSpPr>
          <p:grpSpPr>
            <a:xfrm>
              <a:off x="10167909" y="7093444"/>
              <a:ext cx="7223220" cy="1477225"/>
              <a:chOff x="11169933" y="2933556"/>
              <a:chExt cx="7223220" cy="1477225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C20EACD6-4B48-7DE8-59F1-501C7FD8397A}"/>
                  </a:ext>
                </a:extLst>
              </p:cNvPr>
              <p:cNvSpPr/>
              <p:nvPr/>
            </p:nvSpPr>
            <p:spPr>
              <a:xfrm>
                <a:off x="11169933" y="2959577"/>
                <a:ext cx="1440000" cy="14400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D87929FF-4E25-0D61-4F6F-03D217EAC33C}"/>
                  </a:ext>
                </a:extLst>
              </p:cNvPr>
              <p:cNvSpPr txBox="1"/>
              <p:nvPr/>
            </p:nvSpPr>
            <p:spPr>
              <a:xfrm>
                <a:off x="12872733" y="2933556"/>
                <a:ext cx="371401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200" b="1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Malgun Gothic Semilight" panose="020B0502040204020203" pitchFamily="50" charset="-127"/>
                  </a:rPr>
                  <a:t>시스템 최적화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7DA2E0DD-16D3-7929-1700-087FFEC6762E}"/>
                  </a:ext>
                </a:extLst>
              </p:cNvPr>
              <p:cNvSpPr txBox="1"/>
              <p:nvPr/>
            </p:nvSpPr>
            <p:spPr>
              <a:xfrm>
                <a:off x="12872733" y="3579784"/>
                <a:ext cx="55204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b="0" i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에러율</a:t>
                </a:r>
                <a:r>
                  <a:rPr lang="ko-KR" alt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을 분석하여 </a:t>
                </a:r>
                <a:r>
                  <a:rPr lang="ko-KR" altLang="en-US" sz="2400" b="0" i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통신 시스템의 </a:t>
                </a:r>
                <a:r>
                  <a:rPr lang="ko-KR" altLang="en-US" sz="2400" b="0" i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성능을 최적화</a:t>
                </a:r>
                <a:r>
                  <a:rPr lang="ko-KR" altLang="en-US" sz="2400" b="0" i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할 수 있음</a:t>
                </a:r>
                <a:endParaRPr lang="ko-KR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</p:grpSp>
        <p:pic>
          <p:nvPicPr>
            <p:cNvPr id="107" name="그래픽 106" descr="불 켜기 단색으로 채워진">
              <a:extLst>
                <a:ext uri="{FF2B5EF4-FFF2-40B4-BE49-F238E27FC236}">
                  <a16:creationId xmlns:a16="http://schemas.microsoft.com/office/drawing/2014/main" id="{E83DB3A8-9467-ADEF-AFF5-DFE26CA03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430179" y="7385680"/>
              <a:ext cx="914400" cy="914400"/>
            </a:xfrm>
            <a:prstGeom prst="rect">
              <a:avLst/>
            </a:prstGeom>
          </p:spPr>
        </p:pic>
      </p:grp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EAB29E8A-3B9B-95C5-B563-AC0D24DE1C43}"/>
              </a:ext>
            </a:extLst>
          </p:cNvPr>
          <p:cNvCxnSpPr>
            <a:stCxn id="95" idx="2"/>
            <a:endCxn id="30" idx="6"/>
          </p:cNvCxnSpPr>
          <p:nvPr/>
        </p:nvCxnSpPr>
        <p:spPr>
          <a:xfrm flipH="1" flipV="1">
            <a:off x="8839200" y="6010500"/>
            <a:ext cx="2057400" cy="637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FAEF6E33-A7C8-4363-3512-A066BC755DB7}"/>
              </a:ext>
            </a:extLst>
          </p:cNvPr>
          <p:cNvCxnSpPr>
            <a:stCxn id="67" idx="2"/>
            <a:endCxn id="30" idx="7"/>
          </p:cNvCxnSpPr>
          <p:nvPr/>
        </p:nvCxnSpPr>
        <p:spPr>
          <a:xfrm flipH="1">
            <a:off x="8311992" y="4042945"/>
            <a:ext cx="1615543" cy="694763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B75B3515-8388-8A82-8AFA-EB7B2B329D3F}"/>
              </a:ext>
            </a:extLst>
          </p:cNvPr>
          <p:cNvCxnSpPr>
            <a:stCxn id="30" idx="5"/>
            <a:endCxn id="104" idx="2"/>
          </p:cNvCxnSpPr>
          <p:nvPr/>
        </p:nvCxnSpPr>
        <p:spPr>
          <a:xfrm>
            <a:off x="8311992" y="7283292"/>
            <a:ext cx="1609788" cy="66362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2">
            <a:extLst>
              <a:ext uri="{FF2B5EF4-FFF2-40B4-BE49-F238E27FC236}">
                <a16:creationId xmlns:a16="http://schemas.microsoft.com/office/drawing/2014/main" id="{A7B80701-2B97-DBA8-4F74-A2D53EBD5E16}"/>
              </a:ext>
            </a:extLst>
          </p:cNvPr>
          <p:cNvGrpSpPr/>
          <p:nvPr/>
        </p:nvGrpSpPr>
        <p:grpSpPr>
          <a:xfrm rot="-10800000">
            <a:off x="-3" y="0"/>
            <a:ext cx="2841793" cy="10287000"/>
            <a:chOff x="0" y="0"/>
            <a:chExt cx="961876" cy="2709333"/>
          </a:xfrm>
        </p:grpSpPr>
        <p:sp>
          <p:nvSpPr>
            <p:cNvPr id="37" name="Freeform 3">
              <a:extLst>
                <a:ext uri="{FF2B5EF4-FFF2-40B4-BE49-F238E27FC236}">
                  <a16:creationId xmlns:a16="http://schemas.microsoft.com/office/drawing/2014/main" id="{8EE98F5E-A613-2E96-780D-B25478C7EA74}"/>
                </a:ext>
              </a:extLst>
            </p:cNvPr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38" name="TextBox 4">
              <a:extLst>
                <a:ext uri="{FF2B5EF4-FFF2-40B4-BE49-F238E27FC236}">
                  <a16:creationId xmlns:a16="http://schemas.microsoft.com/office/drawing/2014/main" id="{02BBFDEB-3942-DE83-B979-6EB81CBC7F97}"/>
                </a:ext>
              </a:extLst>
            </p:cNvPr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F8F6558-2EBD-590C-971C-597F38E29E71}"/>
              </a:ext>
            </a:extLst>
          </p:cNvPr>
          <p:cNvGrpSpPr/>
          <p:nvPr/>
        </p:nvGrpSpPr>
        <p:grpSpPr>
          <a:xfrm>
            <a:off x="381000" y="3547894"/>
            <a:ext cx="3257588" cy="830291"/>
            <a:chOff x="809043" y="3547894"/>
            <a:chExt cx="3257588" cy="830291"/>
          </a:xfrm>
        </p:grpSpPr>
        <p:grpSp>
          <p:nvGrpSpPr>
            <p:cNvPr id="40" name="Group 9">
              <a:extLst>
                <a:ext uri="{FF2B5EF4-FFF2-40B4-BE49-F238E27FC236}">
                  <a16:creationId xmlns:a16="http://schemas.microsoft.com/office/drawing/2014/main" id="{B9CA48DE-0C43-20A4-04A2-378C2D7CC9E5}"/>
                </a:ext>
              </a:extLst>
            </p:cNvPr>
            <p:cNvGrpSpPr/>
            <p:nvPr/>
          </p:nvGrpSpPr>
          <p:grpSpPr>
            <a:xfrm>
              <a:off x="809043" y="3547894"/>
              <a:ext cx="3257588" cy="830291"/>
              <a:chOff x="0" y="0"/>
              <a:chExt cx="857965" cy="218677"/>
            </a:xfrm>
          </p:grpSpPr>
          <p:sp>
            <p:nvSpPr>
              <p:cNvPr id="42" name="Freeform 10">
                <a:extLst>
                  <a:ext uri="{FF2B5EF4-FFF2-40B4-BE49-F238E27FC236}">
                    <a16:creationId xmlns:a16="http://schemas.microsoft.com/office/drawing/2014/main" id="{7EE568A1-B846-7B98-A5B8-2AE4D3108147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43" name="TextBox 11">
                <a:extLst>
                  <a:ext uri="{FF2B5EF4-FFF2-40B4-BE49-F238E27FC236}">
                    <a16:creationId xmlns:a16="http://schemas.microsoft.com/office/drawing/2014/main" id="{2CF1C273-054F-5799-DFCC-9D75DC71897D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41" name="TextBox 13">
              <a:extLst>
                <a:ext uri="{FF2B5EF4-FFF2-40B4-BE49-F238E27FC236}">
                  <a16:creationId xmlns:a16="http://schemas.microsoft.com/office/drawing/2014/main" id="{37E4B34A-952C-B0D1-26FE-433393197CF8}"/>
                </a:ext>
              </a:extLst>
            </p:cNvPr>
            <p:cNvSpPr txBox="1"/>
            <p:nvPr/>
          </p:nvSpPr>
          <p:spPr>
            <a:xfrm>
              <a:off x="1242398" y="3831056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개발 현황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grpSp>
        <p:nvGrpSpPr>
          <p:cNvPr id="44" name="Group 6">
            <a:extLst>
              <a:ext uri="{FF2B5EF4-FFF2-40B4-BE49-F238E27FC236}">
                <a16:creationId xmlns:a16="http://schemas.microsoft.com/office/drawing/2014/main" id="{B17D1FB9-E788-14A8-04AF-FE1C2BE32E7D}"/>
              </a:ext>
            </a:extLst>
          </p:cNvPr>
          <p:cNvGrpSpPr/>
          <p:nvPr/>
        </p:nvGrpSpPr>
        <p:grpSpPr>
          <a:xfrm>
            <a:off x="381000" y="2417008"/>
            <a:ext cx="3257588" cy="830291"/>
            <a:chOff x="0" y="0"/>
            <a:chExt cx="857965" cy="218677"/>
          </a:xfrm>
        </p:grpSpPr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05AABE7E-AD90-AE04-084F-1A62CAAE2804}"/>
                </a:ext>
              </a:extLst>
            </p:cNvPr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46" name="TextBox 8">
              <a:extLst>
                <a:ext uri="{FF2B5EF4-FFF2-40B4-BE49-F238E27FC236}">
                  <a16:creationId xmlns:a16="http://schemas.microsoft.com/office/drawing/2014/main" id="{96DA5EF8-93F7-DE59-FCF4-39625101E616}"/>
                </a:ext>
              </a:extLst>
            </p:cNvPr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7" name="TextBox 12">
            <a:extLst>
              <a:ext uri="{FF2B5EF4-FFF2-40B4-BE49-F238E27FC236}">
                <a16:creationId xmlns:a16="http://schemas.microsoft.com/office/drawing/2014/main" id="{9F455004-CABD-4C28-4E20-37305911098A}"/>
              </a:ext>
            </a:extLst>
          </p:cNvPr>
          <p:cNvSpPr txBox="1"/>
          <p:nvPr/>
        </p:nvSpPr>
        <p:spPr>
          <a:xfrm>
            <a:off x="814355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 dirty="0">
                <a:solidFill>
                  <a:srgbClr val="5371FF"/>
                </a:solidFill>
                <a:ea typeface="TDTD평고딕"/>
              </a:rPr>
              <a:t>문제 정의</a:t>
            </a:r>
            <a:endParaRPr lang="en-US" sz="1800" dirty="0">
              <a:solidFill>
                <a:srgbClr val="5371FF"/>
              </a:solidFill>
              <a:ea typeface="TDTD평고딕"/>
            </a:endParaRPr>
          </a:p>
        </p:txBody>
      </p:sp>
      <p:grpSp>
        <p:nvGrpSpPr>
          <p:cNvPr id="48" name="Group 23">
            <a:extLst>
              <a:ext uri="{FF2B5EF4-FFF2-40B4-BE49-F238E27FC236}">
                <a16:creationId xmlns:a16="http://schemas.microsoft.com/office/drawing/2014/main" id="{49B04573-DFC9-E54C-9EC0-B5A575B88D58}"/>
              </a:ext>
            </a:extLst>
          </p:cNvPr>
          <p:cNvGrpSpPr/>
          <p:nvPr/>
        </p:nvGrpSpPr>
        <p:grpSpPr>
          <a:xfrm>
            <a:off x="2438400" y="2745255"/>
            <a:ext cx="173797" cy="173797"/>
            <a:chOff x="0" y="0"/>
            <a:chExt cx="6350000" cy="6350000"/>
          </a:xfrm>
        </p:grpSpPr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47C96562-D787-AF29-AFAC-CE9DEEF3D389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ore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73ECF50-C4F1-E6C6-194D-54FCE0EB4694}"/>
              </a:ext>
            </a:extLst>
          </p:cNvPr>
          <p:cNvGrpSpPr/>
          <p:nvPr/>
        </p:nvGrpSpPr>
        <p:grpSpPr>
          <a:xfrm>
            <a:off x="381000" y="4678781"/>
            <a:ext cx="3257588" cy="830291"/>
            <a:chOff x="809043" y="4678781"/>
            <a:chExt cx="3257588" cy="830291"/>
          </a:xfrm>
        </p:grpSpPr>
        <p:grpSp>
          <p:nvGrpSpPr>
            <p:cNvPr id="51" name="Group 14">
              <a:extLst>
                <a:ext uri="{FF2B5EF4-FFF2-40B4-BE49-F238E27FC236}">
                  <a16:creationId xmlns:a16="http://schemas.microsoft.com/office/drawing/2014/main" id="{224477D2-416D-3927-A333-1E1F31FCC801}"/>
                </a:ext>
              </a:extLst>
            </p:cNvPr>
            <p:cNvGrpSpPr/>
            <p:nvPr/>
          </p:nvGrpSpPr>
          <p:grpSpPr>
            <a:xfrm>
              <a:off x="809043" y="4678781"/>
              <a:ext cx="3257588" cy="830291"/>
              <a:chOff x="0" y="0"/>
              <a:chExt cx="857965" cy="218677"/>
            </a:xfrm>
          </p:grpSpPr>
          <p:sp>
            <p:nvSpPr>
              <p:cNvPr id="54" name="Freeform 15">
                <a:extLst>
                  <a:ext uri="{FF2B5EF4-FFF2-40B4-BE49-F238E27FC236}">
                    <a16:creationId xmlns:a16="http://schemas.microsoft.com/office/drawing/2014/main" id="{32152F22-CDCB-E171-930D-C012D5E92911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55" name="TextBox 16">
                <a:extLst>
                  <a:ext uri="{FF2B5EF4-FFF2-40B4-BE49-F238E27FC236}">
                    <a16:creationId xmlns:a16="http://schemas.microsoft.com/office/drawing/2014/main" id="{842FA9BE-41FF-4F8A-9540-0E6291D5F199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52" name="TextBox 25">
              <a:extLst>
                <a:ext uri="{FF2B5EF4-FFF2-40B4-BE49-F238E27FC236}">
                  <a16:creationId xmlns:a16="http://schemas.microsoft.com/office/drawing/2014/main" id="{09ADB405-54CF-1920-648F-77C7B455CBA5}"/>
                </a:ext>
              </a:extLst>
            </p:cNvPr>
            <p:cNvSpPr txBox="1"/>
            <p:nvPr/>
          </p:nvSpPr>
          <p:spPr>
            <a:xfrm>
              <a:off x="1242398" y="4968735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개발 이슈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62EACC4-0DBB-C120-83A5-492691A56511}"/>
              </a:ext>
            </a:extLst>
          </p:cNvPr>
          <p:cNvGrpSpPr/>
          <p:nvPr/>
        </p:nvGrpSpPr>
        <p:grpSpPr>
          <a:xfrm>
            <a:off x="381000" y="5809667"/>
            <a:ext cx="3257588" cy="830291"/>
            <a:chOff x="809043" y="5809667"/>
            <a:chExt cx="3257588" cy="830291"/>
          </a:xfrm>
        </p:grpSpPr>
        <p:grpSp>
          <p:nvGrpSpPr>
            <p:cNvPr id="57" name="Group 17">
              <a:extLst>
                <a:ext uri="{FF2B5EF4-FFF2-40B4-BE49-F238E27FC236}">
                  <a16:creationId xmlns:a16="http://schemas.microsoft.com/office/drawing/2014/main" id="{70CE5EFF-E469-5BCC-AD0A-EDC9020132AB}"/>
                </a:ext>
              </a:extLst>
            </p:cNvPr>
            <p:cNvGrpSpPr/>
            <p:nvPr/>
          </p:nvGrpSpPr>
          <p:grpSpPr>
            <a:xfrm>
              <a:off x="809043" y="5809667"/>
              <a:ext cx="3257588" cy="830291"/>
              <a:chOff x="0" y="0"/>
              <a:chExt cx="857965" cy="218677"/>
            </a:xfrm>
          </p:grpSpPr>
          <p:sp>
            <p:nvSpPr>
              <p:cNvPr id="59" name="Freeform 18">
                <a:extLst>
                  <a:ext uri="{FF2B5EF4-FFF2-40B4-BE49-F238E27FC236}">
                    <a16:creationId xmlns:a16="http://schemas.microsoft.com/office/drawing/2014/main" id="{88703187-0B08-474B-1E61-BFE0B3BA42D6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60" name="TextBox 19">
                <a:extLst>
                  <a:ext uri="{FF2B5EF4-FFF2-40B4-BE49-F238E27FC236}">
                    <a16:creationId xmlns:a16="http://schemas.microsoft.com/office/drawing/2014/main" id="{9C1DE790-666D-C225-866B-5DF2F1754430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58" name="TextBox 26">
              <a:extLst>
                <a:ext uri="{FF2B5EF4-FFF2-40B4-BE49-F238E27FC236}">
                  <a16:creationId xmlns:a16="http://schemas.microsoft.com/office/drawing/2014/main" id="{7F5D1747-1D0E-68F0-B366-22A19B39908C}"/>
                </a:ext>
              </a:extLst>
            </p:cNvPr>
            <p:cNvSpPr txBox="1"/>
            <p:nvPr/>
          </p:nvSpPr>
          <p:spPr>
            <a:xfrm>
              <a:off x="1242398" y="6099621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향후 계획</a:t>
              </a:r>
              <a:endParaRPr lang="en-US" altLang="ko-KR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sp>
        <p:nvSpPr>
          <p:cNvPr id="61" name="TextBox 29">
            <a:extLst>
              <a:ext uri="{FF2B5EF4-FFF2-40B4-BE49-F238E27FC236}">
                <a16:creationId xmlns:a16="http://schemas.microsoft.com/office/drawing/2014/main" id="{B5472DC4-F77B-5367-3487-5D91847BA88F}"/>
              </a:ext>
            </a:extLst>
          </p:cNvPr>
          <p:cNvSpPr txBox="1"/>
          <p:nvPr/>
        </p:nvSpPr>
        <p:spPr>
          <a:xfrm>
            <a:off x="493942" y="789849"/>
            <a:ext cx="1946101" cy="85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Detects Error in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Communication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System</a:t>
            </a:r>
          </a:p>
        </p:txBody>
      </p:sp>
      <p:sp>
        <p:nvSpPr>
          <p:cNvPr id="2" name="AutoShape 31">
            <a:extLst>
              <a:ext uri="{FF2B5EF4-FFF2-40B4-BE49-F238E27FC236}">
                <a16:creationId xmlns:a16="http://schemas.microsoft.com/office/drawing/2014/main" id="{2A0E204D-D497-D5DF-E3A3-3E408FC40802}"/>
              </a:ext>
            </a:extLst>
          </p:cNvPr>
          <p:cNvSpPr/>
          <p:nvPr/>
        </p:nvSpPr>
        <p:spPr>
          <a:xfrm flipV="1">
            <a:off x="3678605" y="8953500"/>
            <a:ext cx="13943463" cy="1967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3" name="TextBox 32">
            <a:extLst>
              <a:ext uri="{FF2B5EF4-FFF2-40B4-BE49-F238E27FC236}">
                <a16:creationId xmlns:a16="http://schemas.microsoft.com/office/drawing/2014/main" id="{626658E4-C063-01C3-F30C-BD01D4698669}"/>
              </a:ext>
            </a:extLst>
          </p:cNvPr>
          <p:cNvSpPr txBox="1"/>
          <p:nvPr/>
        </p:nvSpPr>
        <p:spPr>
          <a:xfrm>
            <a:off x="3971598" y="1079790"/>
            <a:ext cx="8222728" cy="649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ko-KR" altLang="en-US" sz="4800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문제 정의</a:t>
            </a:r>
            <a:endParaRPr lang="en-US" sz="4800" dirty="0">
              <a:solidFill>
                <a:srgbClr val="12127D"/>
              </a:solidFill>
              <a:latin typeface="TDTD평고딕" panose="020B0600000101010101" charset="-127"/>
              <a:ea typeface="TDTD평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389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8"/>
          <p:cNvSpPr txBox="1"/>
          <p:nvPr/>
        </p:nvSpPr>
        <p:spPr>
          <a:xfrm>
            <a:off x="14487426" y="9258300"/>
            <a:ext cx="3085099" cy="19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- </a:t>
            </a:r>
            <a:r>
              <a:rPr lang="en-US" altLang="ko-KR" sz="1400" spc="266" dirty="0">
                <a:solidFill>
                  <a:srgbClr val="12127D"/>
                </a:solidFill>
                <a:latin typeface="Montserrat Classic"/>
              </a:rPr>
              <a:t>5</a:t>
            </a: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 -</a:t>
            </a:r>
          </a:p>
        </p:txBody>
      </p:sp>
      <p:pic>
        <p:nvPicPr>
          <p:cNvPr id="1034" name="Picture 10" descr="Audio spectrogram — NVIDIA DALI 1.36.0 documentation">
            <a:extLst>
              <a:ext uri="{FF2B5EF4-FFF2-40B4-BE49-F238E27FC236}">
                <a16:creationId xmlns:a16="http://schemas.microsoft.com/office/drawing/2014/main" id="{21464A27-6FCB-8D23-BB2C-E4F9AD9DD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603" y="3619500"/>
            <a:ext cx="702945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30B466-2807-CB84-4FEE-C47D2DA57397}"/>
              </a:ext>
            </a:extLst>
          </p:cNvPr>
          <p:cNvSpPr txBox="1"/>
          <p:nvPr/>
        </p:nvSpPr>
        <p:spPr>
          <a:xfrm>
            <a:off x="11751651" y="4914900"/>
            <a:ext cx="485994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i="0" dirty="0">
                <a:solidFill>
                  <a:srgbClr val="7F7F7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음성 신호를 </a:t>
            </a:r>
            <a:r>
              <a:rPr lang="ko-KR" altLang="en-US" sz="2400" i="0" dirty="0">
                <a:solidFill>
                  <a:srgbClr val="7F7F7F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주파수</a:t>
            </a:r>
            <a:r>
              <a:rPr lang="ko-KR" altLang="en-US" sz="2400" i="0" dirty="0">
                <a:solidFill>
                  <a:srgbClr val="7F7F7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와 </a:t>
            </a:r>
            <a:r>
              <a:rPr lang="ko-KR" altLang="en-US" sz="2400" i="0" dirty="0">
                <a:solidFill>
                  <a:srgbClr val="7F7F7F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시간</a:t>
            </a:r>
            <a:r>
              <a:rPr lang="ko-KR" altLang="en-US" sz="2400" i="0" dirty="0">
                <a:solidFill>
                  <a:srgbClr val="7F7F7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따라 </a:t>
            </a:r>
            <a:r>
              <a:rPr lang="ko-KR" altLang="en-US" sz="2400" i="0" dirty="0" err="1">
                <a:solidFill>
                  <a:srgbClr val="7F7F7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시각화하는</a:t>
            </a:r>
            <a:r>
              <a:rPr lang="ko-KR" altLang="en-US" sz="2400" i="0" dirty="0">
                <a:solidFill>
                  <a:srgbClr val="7F7F7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기술</a:t>
            </a:r>
            <a:endParaRPr lang="en-US" altLang="ko-KR" sz="2400" i="0" dirty="0">
              <a:solidFill>
                <a:srgbClr val="7F7F7F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2400" i="0" dirty="0">
              <a:solidFill>
                <a:srgbClr val="7F7F7F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2400" dirty="0">
                <a:solidFill>
                  <a:srgbClr val="7F7F7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일반적으로 </a:t>
            </a:r>
            <a:r>
              <a:rPr lang="ko-KR" altLang="en-US" sz="2400" dirty="0">
                <a:solidFill>
                  <a:srgbClr val="7F7F7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멜 스케일</a:t>
            </a:r>
            <a:r>
              <a:rPr lang="ko-KR" altLang="en-US" sz="2400" dirty="0">
                <a:solidFill>
                  <a:srgbClr val="7F7F7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사용하여 주파수를 표현하며</a:t>
            </a:r>
            <a:r>
              <a:rPr lang="en-US" altLang="ko-KR" sz="2400" dirty="0">
                <a:solidFill>
                  <a:srgbClr val="7F7F7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2400" dirty="0">
                <a:solidFill>
                  <a:srgbClr val="7F7F7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이는 </a:t>
            </a:r>
            <a:r>
              <a:rPr lang="ko-KR" altLang="en-US" sz="2400" dirty="0">
                <a:solidFill>
                  <a:srgbClr val="7F7F7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인간의 청각 시스템</a:t>
            </a:r>
            <a:r>
              <a:rPr lang="ko-KR" altLang="en-US" sz="2400" dirty="0">
                <a:solidFill>
                  <a:srgbClr val="7F7F7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 주파수를 처리하는 방식을 모방한 것</a:t>
            </a:r>
            <a:endParaRPr lang="en-US" altLang="ko-KR" sz="2400" i="0" dirty="0">
              <a:solidFill>
                <a:srgbClr val="7F7F7F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5C2E9-A8A3-BAC5-D87A-FD97B02EFDB6}"/>
              </a:ext>
            </a:extLst>
          </p:cNvPr>
          <p:cNvSpPr txBox="1"/>
          <p:nvPr/>
        </p:nvSpPr>
        <p:spPr>
          <a:xfrm>
            <a:off x="11751651" y="3924300"/>
            <a:ext cx="4121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멜 </a:t>
            </a:r>
            <a:r>
              <a:rPr lang="ko-KR" altLang="en-US" sz="36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스펙트로그램</a:t>
            </a:r>
            <a:endParaRPr lang="ko-KR" altLang="en-US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grpSp>
        <p:nvGrpSpPr>
          <p:cNvPr id="21" name="Group 2">
            <a:extLst>
              <a:ext uri="{FF2B5EF4-FFF2-40B4-BE49-F238E27FC236}">
                <a16:creationId xmlns:a16="http://schemas.microsoft.com/office/drawing/2014/main" id="{C0A7566D-6B62-0319-AB3F-01CA55095EB1}"/>
              </a:ext>
            </a:extLst>
          </p:cNvPr>
          <p:cNvGrpSpPr/>
          <p:nvPr/>
        </p:nvGrpSpPr>
        <p:grpSpPr>
          <a:xfrm rot="-10800000">
            <a:off x="-3" y="0"/>
            <a:ext cx="2841793" cy="10287000"/>
            <a:chOff x="0" y="0"/>
            <a:chExt cx="961876" cy="2709333"/>
          </a:xfrm>
        </p:grpSpPr>
        <p:sp>
          <p:nvSpPr>
            <p:cNvPr id="22" name="Freeform 3">
              <a:extLst>
                <a:ext uri="{FF2B5EF4-FFF2-40B4-BE49-F238E27FC236}">
                  <a16:creationId xmlns:a16="http://schemas.microsoft.com/office/drawing/2014/main" id="{A9B3908A-4292-58EE-413F-8699DE3BFA17}"/>
                </a:ext>
              </a:extLst>
            </p:cNvPr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3" name="TextBox 4">
              <a:extLst>
                <a:ext uri="{FF2B5EF4-FFF2-40B4-BE49-F238E27FC236}">
                  <a16:creationId xmlns:a16="http://schemas.microsoft.com/office/drawing/2014/main" id="{C7BE99E5-921F-7372-279E-3649B23F2456}"/>
                </a:ext>
              </a:extLst>
            </p:cNvPr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43430CB-DE21-54CA-D100-9F2261F8D7F8}"/>
              </a:ext>
            </a:extLst>
          </p:cNvPr>
          <p:cNvGrpSpPr/>
          <p:nvPr/>
        </p:nvGrpSpPr>
        <p:grpSpPr>
          <a:xfrm>
            <a:off x="381000" y="3549600"/>
            <a:ext cx="3257588" cy="830291"/>
            <a:chOff x="381000" y="2417008"/>
            <a:chExt cx="3257588" cy="830291"/>
          </a:xfrm>
        </p:grpSpPr>
        <p:grpSp>
          <p:nvGrpSpPr>
            <p:cNvPr id="38" name="Group 6">
              <a:extLst>
                <a:ext uri="{FF2B5EF4-FFF2-40B4-BE49-F238E27FC236}">
                  <a16:creationId xmlns:a16="http://schemas.microsoft.com/office/drawing/2014/main" id="{1695EA28-64BE-32CA-C0A8-F77A75132F55}"/>
                </a:ext>
              </a:extLst>
            </p:cNvPr>
            <p:cNvGrpSpPr/>
            <p:nvPr/>
          </p:nvGrpSpPr>
          <p:grpSpPr>
            <a:xfrm>
              <a:off x="381000" y="2417008"/>
              <a:ext cx="3257588" cy="830291"/>
              <a:chOff x="0" y="0"/>
              <a:chExt cx="857965" cy="218677"/>
            </a:xfrm>
          </p:grpSpPr>
          <p:sp>
            <p:nvSpPr>
              <p:cNvPr id="39" name="Freeform 7">
                <a:extLst>
                  <a:ext uri="{FF2B5EF4-FFF2-40B4-BE49-F238E27FC236}">
                    <a16:creationId xmlns:a16="http://schemas.microsoft.com/office/drawing/2014/main" id="{416BF448-014F-1860-50C9-C7E73F5FD3B4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40" name="TextBox 8">
                <a:extLst>
                  <a:ext uri="{FF2B5EF4-FFF2-40B4-BE49-F238E27FC236}">
                    <a16:creationId xmlns:a16="http://schemas.microsoft.com/office/drawing/2014/main" id="{3B0784DD-20E3-6362-760E-7A3EB0920BC6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41" name="TextBox 12">
              <a:extLst>
                <a:ext uri="{FF2B5EF4-FFF2-40B4-BE49-F238E27FC236}">
                  <a16:creationId xmlns:a16="http://schemas.microsoft.com/office/drawing/2014/main" id="{BF36D246-C9D8-EF72-8EB7-2F77E1F559EE}"/>
                </a:ext>
              </a:extLst>
            </p:cNvPr>
            <p:cNvSpPr txBox="1"/>
            <p:nvPr/>
          </p:nvSpPr>
          <p:spPr>
            <a:xfrm>
              <a:off x="814355" y="2689279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dirty="0">
                  <a:solidFill>
                    <a:srgbClr val="5371FF"/>
                  </a:solidFill>
                  <a:ea typeface="TDTD평고딕"/>
                </a:rPr>
                <a:t>개발 현황</a:t>
              </a:r>
              <a:endParaRPr lang="en-US" sz="1800" dirty="0">
                <a:solidFill>
                  <a:srgbClr val="5371FF"/>
                </a:solidFill>
                <a:ea typeface="TDTD평고딕"/>
              </a:endParaRPr>
            </a:p>
          </p:txBody>
        </p:sp>
        <p:grpSp>
          <p:nvGrpSpPr>
            <p:cNvPr id="42" name="Group 23">
              <a:extLst>
                <a:ext uri="{FF2B5EF4-FFF2-40B4-BE49-F238E27FC236}">
                  <a16:creationId xmlns:a16="http://schemas.microsoft.com/office/drawing/2014/main" id="{A7F36B21-57D1-67B6-8CA8-60D7763512C1}"/>
                </a:ext>
              </a:extLst>
            </p:cNvPr>
            <p:cNvGrpSpPr/>
            <p:nvPr/>
          </p:nvGrpSpPr>
          <p:grpSpPr>
            <a:xfrm>
              <a:off x="2438400" y="2745255"/>
              <a:ext cx="173797" cy="173797"/>
              <a:chOff x="0" y="0"/>
              <a:chExt cx="6350000" cy="6350000"/>
            </a:xfrm>
          </p:grpSpPr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98EA2399-4E16-8971-8F9E-45E3C7D9968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</p:grp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C3F5989-7F27-D2C3-5EB3-B3F006E24F08}"/>
              </a:ext>
            </a:extLst>
          </p:cNvPr>
          <p:cNvGrpSpPr/>
          <p:nvPr/>
        </p:nvGrpSpPr>
        <p:grpSpPr>
          <a:xfrm>
            <a:off x="381000" y="4678781"/>
            <a:ext cx="3257588" cy="830291"/>
            <a:chOff x="809043" y="4678781"/>
            <a:chExt cx="3257588" cy="830291"/>
          </a:xfrm>
        </p:grpSpPr>
        <p:grpSp>
          <p:nvGrpSpPr>
            <p:cNvPr id="45" name="Group 14">
              <a:extLst>
                <a:ext uri="{FF2B5EF4-FFF2-40B4-BE49-F238E27FC236}">
                  <a16:creationId xmlns:a16="http://schemas.microsoft.com/office/drawing/2014/main" id="{32953D9E-B022-51EF-E4D5-6918B62CB734}"/>
                </a:ext>
              </a:extLst>
            </p:cNvPr>
            <p:cNvGrpSpPr/>
            <p:nvPr/>
          </p:nvGrpSpPr>
          <p:grpSpPr>
            <a:xfrm>
              <a:off x="809043" y="4678781"/>
              <a:ext cx="3257588" cy="830291"/>
              <a:chOff x="0" y="0"/>
              <a:chExt cx="857965" cy="218677"/>
            </a:xfrm>
          </p:grpSpPr>
          <p:sp>
            <p:nvSpPr>
              <p:cNvPr id="47" name="Freeform 15">
                <a:extLst>
                  <a:ext uri="{FF2B5EF4-FFF2-40B4-BE49-F238E27FC236}">
                    <a16:creationId xmlns:a16="http://schemas.microsoft.com/office/drawing/2014/main" id="{F3D8AEA8-11BD-15A4-8FB5-2CFEF3757C8A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48" name="TextBox 16">
                <a:extLst>
                  <a:ext uri="{FF2B5EF4-FFF2-40B4-BE49-F238E27FC236}">
                    <a16:creationId xmlns:a16="http://schemas.microsoft.com/office/drawing/2014/main" id="{2C6C8DD7-37B6-0145-5B4C-2FFDB9D63B48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46" name="TextBox 25">
              <a:extLst>
                <a:ext uri="{FF2B5EF4-FFF2-40B4-BE49-F238E27FC236}">
                  <a16:creationId xmlns:a16="http://schemas.microsoft.com/office/drawing/2014/main" id="{4B89BA6E-30A7-2386-67E3-D9FDE8703BDD}"/>
                </a:ext>
              </a:extLst>
            </p:cNvPr>
            <p:cNvSpPr txBox="1"/>
            <p:nvPr/>
          </p:nvSpPr>
          <p:spPr>
            <a:xfrm>
              <a:off x="1242398" y="4968735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개발 이슈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B19A74C1-F9D0-BCC0-67F9-B61551A33B98}"/>
              </a:ext>
            </a:extLst>
          </p:cNvPr>
          <p:cNvGrpSpPr/>
          <p:nvPr/>
        </p:nvGrpSpPr>
        <p:grpSpPr>
          <a:xfrm>
            <a:off x="381000" y="5809667"/>
            <a:ext cx="3257588" cy="830291"/>
            <a:chOff x="809043" y="5809667"/>
            <a:chExt cx="3257588" cy="830291"/>
          </a:xfrm>
        </p:grpSpPr>
        <p:grpSp>
          <p:nvGrpSpPr>
            <p:cNvPr id="50" name="Group 17">
              <a:extLst>
                <a:ext uri="{FF2B5EF4-FFF2-40B4-BE49-F238E27FC236}">
                  <a16:creationId xmlns:a16="http://schemas.microsoft.com/office/drawing/2014/main" id="{1465BAB5-F29B-E124-7E7B-5D4862411954}"/>
                </a:ext>
              </a:extLst>
            </p:cNvPr>
            <p:cNvGrpSpPr/>
            <p:nvPr/>
          </p:nvGrpSpPr>
          <p:grpSpPr>
            <a:xfrm>
              <a:off x="809043" y="5809667"/>
              <a:ext cx="3257588" cy="830291"/>
              <a:chOff x="0" y="0"/>
              <a:chExt cx="857965" cy="218677"/>
            </a:xfrm>
          </p:grpSpPr>
          <p:sp>
            <p:nvSpPr>
              <p:cNvPr id="52" name="Freeform 18">
                <a:extLst>
                  <a:ext uri="{FF2B5EF4-FFF2-40B4-BE49-F238E27FC236}">
                    <a16:creationId xmlns:a16="http://schemas.microsoft.com/office/drawing/2014/main" id="{05C10138-1D84-3763-8599-895830B47013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53" name="TextBox 19">
                <a:extLst>
                  <a:ext uri="{FF2B5EF4-FFF2-40B4-BE49-F238E27FC236}">
                    <a16:creationId xmlns:a16="http://schemas.microsoft.com/office/drawing/2014/main" id="{D1EF1985-3BA0-864F-F23E-44DC75FD1A79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51" name="TextBox 26">
              <a:extLst>
                <a:ext uri="{FF2B5EF4-FFF2-40B4-BE49-F238E27FC236}">
                  <a16:creationId xmlns:a16="http://schemas.microsoft.com/office/drawing/2014/main" id="{E8BF0CA2-6DA0-CDC5-CEB6-1185F680B8A9}"/>
                </a:ext>
              </a:extLst>
            </p:cNvPr>
            <p:cNvSpPr txBox="1"/>
            <p:nvPr/>
          </p:nvSpPr>
          <p:spPr>
            <a:xfrm>
              <a:off x="1242398" y="6099621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향후 계획</a:t>
              </a:r>
              <a:endParaRPr lang="en-US" altLang="ko-KR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sp>
        <p:nvSpPr>
          <p:cNvPr id="54" name="TextBox 29">
            <a:extLst>
              <a:ext uri="{FF2B5EF4-FFF2-40B4-BE49-F238E27FC236}">
                <a16:creationId xmlns:a16="http://schemas.microsoft.com/office/drawing/2014/main" id="{EA9EB786-2478-72E2-D23B-F6593181C8B6}"/>
              </a:ext>
            </a:extLst>
          </p:cNvPr>
          <p:cNvSpPr txBox="1"/>
          <p:nvPr/>
        </p:nvSpPr>
        <p:spPr>
          <a:xfrm>
            <a:off x="493942" y="789849"/>
            <a:ext cx="1946101" cy="85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Detects Error in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Communication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System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BFA9D844-7D0C-0956-D65E-968B00AE6DA2}"/>
              </a:ext>
            </a:extLst>
          </p:cNvPr>
          <p:cNvGrpSpPr/>
          <p:nvPr/>
        </p:nvGrpSpPr>
        <p:grpSpPr>
          <a:xfrm>
            <a:off x="381000" y="2415600"/>
            <a:ext cx="3257588" cy="830291"/>
            <a:chOff x="809043" y="3547894"/>
            <a:chExt cx="3257588" cy="830291"/>
          </a:xfrm>
        </p:grpSpPr>
        <p:grpSp>
          <p:nvGrpSpPr>
            <p:cNvPr id="57" name="Group 9">
              <a:extLst>
                <a:ext uri="{FF2B5EF4-FFF2-40B4-BE49-F238E27FC236}">
                  <a16:creationId xmlns:a16="http://schemas.microsoft.com/office/drawing/2014/main" id="{F89F5A51-110A-6CA0-5571-640420FC1E33}"/>
                </a:ext>
              </a:extLst>
            </p:cNvPr>
            <p:cNvGrpSpPr/>
            <p:nvPr/>
          </p:nvGrpSpPr>
          <p:grpSpPr>
            <a:xfrm>
              <a:off x="809043" y="3547894"/>
              <a:ext cx="3257588" cy="830291"/>
              <a:chOff x="0" y="0"/>
              <a:chExt cx="857965" cy="218677"/>
            </a:xfrm>
          </p:grpSpPr>
          <p:sp>
            <p:nvSpPr>
              <p:cNvPr id="59" name="Freeform 10">
                <a:extLst>
                  <a:ext uri="{FF2B5EF4-FFF2-40B4-BE49-F238E27FC236}">
                    <a16:creationId xmlns:a16="http://schemas.microsoft.com/office/drawing/2014/main" id="{7F824C23-A50B-0C74-9464-79578804A257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60" name="TextBox 11">
                <a:extLst>
                  <a:ext uri="{FF2B5EF4-FFF2-40B4-BE49-F238E27FC236}">
                    <a16:creationId xmlns:a16="http://schemas.microsoft.com/office/drawing/2014/main" id="{9C876C1E-4EC3-FBDA-B53A-71333C3C47EE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58" name="TextBox 13">
              <a:extLst>
                <a:ext uri="{FF2B5EF4-FFF2-40B4-BE49-F238E27FC236}">
                  <a16:creationId xmlns:a16="http://schemas.microsoft.com/office/drawing/2014/main" id="{2B0C63FE-8E78-A2C3-EECB-1A5B22630C77}"/>
                </a:ext>
              </a:extLst>
            </p:cNvPr>
            <p:cNvSpPr txBox="1"/>
            <p:nvPr/>
          </p:nvSpPr>
          <p:spPr>
            <a:xfrm>
              <a:off x="1242398" y="3831056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문제 정의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sp>
        <p:nvSpPr>
          <p:cNvPr id="2" name="AutoShape 31">
            <a:extLst>
              <a:ext uri="{FF2B5EF4-FFF2-40B4-BE49-F238E27FC236}">
                <a16:creationId xmlns:a16="http://schemas.microsoft.com/office/drawing/2014/main" id="{26BE8DB0-F8E2-2037-477B-5B95AC05ACFE}"/>
              </a:ext>
            </a:extLst>
          </p:cNvPr>
          <p:cNvSpPr/>
          <p:nvPr/>
        </p:nvSpPr>
        <p:spPr>
          <a:xfrm flipV="1">
            <a:off x="3638588" y="8962478"/>
            <a:ext cx="13943463" cy="1967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3" name="TextBox 30">
            <a:extLst>
              <a:ext uri="{FF2B5EF4-FFF2-40B4-BE49-F238E27FC236}">
                <a16:creationId xmlns:a16="http://schemas.microsoft.com/office/drawing/2014/main" id="{54EE122B-BBAC-2C6E-38FC-BC4A2D132EF8}"/>
              </a:ext>
            </a:extLst>
          </p:cNvPr>
          <p:cNvSpPr txBox="1"/>
          <p:nvPr/>
        </p:nvSpPr>
        <p:spPr>
          <a:xfrm>
            <a:off x="4038600" y="2306877"/>
            <a:ext cx="1028700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ko-KR" altLang="en-US" sz="3600" u="none" strike="noStrike" spc="-45" dirty="0">
                <a:solidFill>
                  <a:srgbClr val="12127D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음성 오디오 간 에러율을 어떻게 판단할 것인가 </a:t>
            </a:r>
            <a:r>
              <a:rPr lang="en-US" altLang="ko-KR" sz="3600" u="none" strike="noStrike" spc="-45" dirty="0">
                <a:solidFill>
                  <a:srgbClr val="12127D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?</a:t>
            </a:r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1A6FEF61-DE8D-461D-0623-BE5DF8F6865D}"/>
              </a:ext>
            </a:extLst>
          </p:cNvPr>
          <p:cNvSpPr txBox="1"/>
          <p:nvPr/>
        </p:nvSpPr>
        <p:spPr>
          <a:xfrm>
            <a:off x="3971598" y="1079790"/>
            <a:ext cx="8222728" cy="649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ko-KR" altLang="en-US" sz="4800" dirty="0">
                <a:solidFill>
                  <a:srgbClr val="12127D"/>
                </a:solidFill>
                <a:ea typeface="TDTD평고딕"/>
              </a:rPr>
              <a:t>개발 현황</a:t>
            </a:r>
            <a:endParaRPr lang="en-US" sz="4800" dirty="0">
              <a:solidFill>
                <a:srgbClr val="12127D"/>
              </a:solidFill>
              <a:ea typeface="TDTD평고딕"/>
            </a:endParaRPr>
          </a:p>
        </p:txBody>
      </p:sp>
    </p:spTree>
    <p:extLst>
      <p:ext uri="{BB962C8B-B14F-4D97-AF65-F5344CB8AC3E}">
        <p14:creationId xmlns:p14="http://schemas.microsoft.com/office/powerpoint/2010/main" val="3359328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8"/>
          <p:cNvSpPr txBox="1"/>
          <p:nvPr/>
        </p:nvSpPr>
        <p:spPr>
          <a:xfrm>
            <a:off x="14487426" y="9258300"/>
            <a:ext cx="3085099" cy="19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- </a:t>
            </a:r>
            <a:r>
              <a:rPr lang="en-US" altLang="ko-KR" sz="1400" spc="266" dirty="0">
                <a:solidFill>
                  <a:srgbClr val="12127D"/>
                </a:solidFill>
                <a:latin typeface="Montserrat Classic"/>
              </a:rPr>
              <a:t>6</a:t>
            </a: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 -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DA408BE-9EE9-E03B-D0BF-9B16262BB3D7}"/>
              </a:ext>
            </a:extLst>
          </p:cNvPr>
          <p:cNvSpPr/>
          <p:nvPr/>
        </p:nvSpPr>
        <p:spPr>
          <a:xfrm>
            <a:off x="4191001" y="3321155"/>
            <a:ext cx="3652125" cy="50389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6738049-BF3B-8AD5-4D64-F59DDF776DC6}"/>
              </a:ext>
            </a:extLst>
          </p:cNvPr>
          <p:cNvGrpSpPr/>
          <p:nvPr/>
        </p:nvGrpSpPr>
        <p:grpSpPr>
          <a:xfrm>
            <a:off x="9538401" y="3238500"/>
            <a:ext cx="7535728" cy="1137143"/>
            <a:chOff x="9690800" y="2906943"/>
            <a:chExt cx="7535728" cy="113714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B3585DC-1AEA-106E-EA24-DC76E2F53396}"/>
                </a:ext>
              </a:extLst>
            </p:cNvPr>
            <p:cNvSpPr/>
            <p:nvPr/>
          </p:nvSpPr>
          <p:spPr>
            <a:xfrm>
              <a:off x="11430000" y="2910758"/>
              <a:ext cx="5796528" cy="113332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두 이미지 간의 </a:t>
              </a:r>
              <a:r>
                <a:rPr lang="ko-KR" altLang="en-US" sz="2000" dirty="0">
                  <a:solidFill>
                    <a:schemeClr val="tx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픽셀 간 거리</a:t>
              </a:r>
              <a:r>
                <a:rPr lang="ko-KR" altLang="en-US" sz="20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를 계산하여 평가하고</a:t>
              </a:r>
              <a:r>
                <a:rPr lang="en-US" altLang="ko-KR" sz="20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값이 작을수록 두 이미지가 유사함을 의미함</a:t>
              </a:r>
              <a:endParaRPr lang="en-US" altLang="ko-KR" sz="2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(</a:t>
              </a:r>
              <a:r>
                <a:rPr lang="ko-KR" altLang="en-US" sz="20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최소 </a:t>
              </a:r>
              <a:r>
                <a:rPr lang="en-US" altLang="ko-KR" sz="20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0, </a:t>
              </a:r>
              <a:r>
                <a:rPr lang="ko-KR" altLang="en-US" sz="20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최대 </a:t>
              </a:r>
              <a:r>
                <a:rPr lang="en-US" altLang="ko-KR" sz="20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20000)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19B739F-4801-C279-E250-7DF22BBAAA6D}"/>
                </a:ext>
              </a:extLst>
            </p:cNvPr>
            <p:cNvGrpSpPr/>
            <p:nvPr/>
          </p:nvGrpSpPr>
          <p:grpSpPr>
            <a:xfrm>
              <a:off x="9690800" y="2906943"/>
              <a:ext cx="1663000" cy="1133328"/>
              <a:chOff x="9269568" y="2910756"/>
              <a:chExt cx="1663000" cy="1133328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EB2AE8C-654A-74D4-6835-615EEB00B7F5}"/>
                  </a:ext>
                </a:extLst>
              </p:cNvPr>
              <p:cNvSpPr/>
              <p:nvPr/>
            </p:nvSpPr>
            <p:spPr>
              <a:xfrm>
                <a:off x="9269568" y="2910756"/>
                <a:ext cx="1663000" cy="113332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3DFD29-5EAD-C342-0102-EDE889A4CC64}"/>
                  </a:ext>
                </a:extLst>
              </p:cNvPr>
              <p:cNvSpPr txBox="1"/>
              <p:nvPr/>
            </p:nvSpPr>
            <p:spPr>
              <a:xfrm>
                <a:off x="9269568" y="3135946"/>
                <a:ext cx="16630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AED"/>
                    </a:solidFill>
                    <a:effectLst/>
                    <a:uLnTx/>
                    <a:uFillTx/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유클리디안</a:t>
                </a:r>
                <a:r>
                  <a:rPr kumimoji="0" lang="ko-KR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AED"/>
                    </a:solidFill>
                    <a:effectLst/>
                    <a:uLnTx/>
                    <a:uFillTx/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 거리 </a:t>
                </a:r>
                <a:r>
                  <a:rPr kumimoji="0" lang="en-US" altLang="ko-K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AED"/>
                    </a:solidFill>
                    <a:effectLst/>
                    <a:uLnTx/>
                    <a:uFillTx/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(ED)</a:t>
                </a: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AED"/>
                  </a:solidFill>
                  <a:effectLst/>
                  <a:uLnTx/>
                  <a:uFillTx/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C9A0457-D095-616C-15A1-EC4FB6F5D7F4}"/>
              </a:ext>
            </a:extLst>
          </p:cNvPr>
          <p:cNvGrpSpPr/>
          <p:nvPr/>
        </p:nvGrpSpPr>
        <p:grpSpPr>
          <a:xfrm>
            <a:off x="9539288" y="5217124"/>
            <a:ext cx="7549128" cy="1133967"/>
            <a:chOff x="9677400" y="4244306"/>
            <a:chExt cx="7549128" cy="1133967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675E4A5-19E2-2FC1-95E2-EEA4D79D5748}"/>
                </a:ext>
              </a:extLst>
            </p:cNvPr>
            <p:cNvSpPr/>
            <p:nvPr/>
          </p:nvSpPr>
          <p:spPr>
            <a:xfrm>
              <a:off x="11430000" y="4244306"/>
              <a:ext cx="5796528" cy="113332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두 이미지 간의 </a:t>
              </a:r>
              <a:r>
                <a:rPr lang="ko-KR" altLang="en-US" sz="2000" dirty="0">
                  <a:solidFill>
                    <a:schemeClr val="tx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선형 상관 관계</a:t>
              </a:r>
              <a:r>
                <a:rPr lang="ko-KR" altLang="en-US" sz="20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를 측정하여 평가하며</a:t>
              </a:r>
              <a:r>
                <a:rPr lang="en-US" altLang="ko-KR" sz="20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값이 </a:t>
              </a:r>
              <a:r>
                <a:rPr lang="en-US" altLang="ko-KR" sz="20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1</a:t>
              </a:r>
              <a:r>
                <a:rPr lang="ko-KR" altLang="en-US" sz="20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에 가까울수록 두 이미지가 유사함을 의미함</a:t>
              </a:r>
              <a:endParaRPr lang="en-US" altLang="ko-KR" sz="2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(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최소 </a:t>
              </a:r>
              <a:r>
                <a:rPr lang="en-US" altLang="ko-KR" sz="20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-1, </a:t>
              </a:r>
              <a:r>
                <a:rPr lang="ko-KR" altLang="en-US" sz="20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최대 </a:t>
              </a:r>
              <a:r>
                <a:rPr lang="en-US" altLang="ko-KR" sz="20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1)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98AE98B4-F144-EDAA-AB32-F3B0C5426404}"/>
                </a:ext>
              </a:extLst>
            </p:cNvPr>
            <p:cNvGrpSpPr/>
            <p:nvPr/>
          </p:nvGrpSpPr>
          <p:grpSpPr>
            <a:xfrm>
              <a:off x="9677400" y="4244945"/>
              <a:ext cx="1663000" cy="1133328"/>
              <a:chOff x="9269568" y="2910756"/>
              <a:chExt cx="1663000" cy="1133328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A178042A-569D-7AB4-7635-C9E94BCC300E}"/>
                  </a:ext>
                </a:extLst>
              </p:cNvPr>
              <p:cNvSpPr/>
              <p:nvPr/>
            </p:nvSpPr>
            <p:spPr>
              <a:xfrm>
                <a:off x="9269568" y="2910756"/>
                <a:ext cx="1663000" cy="113332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43F0924-3009-EFD8-F445-A91440E8D2DC}"/>
                  </a:ext>
                </a:extLst>
              </p:cNvPr>
              <p:cNvSpPr txBox="1"/>
              <p:nvPr/>
            </p:nvSpPr>
            <p:spPr>
              <a:xfrm>
                <a:off x="9269568" y="3135946"/>
                <a:ext cx="16630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AED"/>
                    </a:solidFill>
                    <a:effectLst/>
                    <a:uLnTx/>
                    <a:uFillTx/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피어슨</a:t>
                </a:r>
                <a:r>
                  <a:rPr kumimoji="0" lang="ko-KR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AED"/>
                    </a:solidFill>
                    <a:effectLst/>
                    <a:uLnTx/>
                    <a:uFillTx/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 상관 계수 </a:t>
                </a:r>
                <a:r>
                  <a:rPr kumimoji="0" lang="en-US" altLang="ko-K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AED"/>
                    </a:solidFill>
                    <a:effectLst/>
                    <a:uLnTx/>
                    <a:uFillTx/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(PCC)</a:t>
                </a: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AED"/>
                  </a:solidFill>
                  <a:effectLst/>
                  <a:uLnTx/>
                  <a:uFillTx/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</p:txBody>
          </p: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6B1B126-19FC-B285-E570-9E503B9B0BC6}"/>
              </a:ext>
            </a:extLst>
          </p:cNvPr>
          <p:cNvGrpSpPr/>
          <p:nvPr/>
        </p:nvGrpSpPr>
        <p:grpSpPr>
          <a:xfrm>
            <a:off x="9525001" y="7211581"/>
            <a:ext cx="7549128" cy="1148522"/>
            <a:chOff x="9677400" y="5575039"/>
            <a:chExt cx="7549128" cy="114852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44D1D17-775E-66AE-D10D-A1BA6F8F7A8A}"/>
                </a:ext>
              </a:extLst>
            </p:cNvPr>
            <p:cNvSpPr/>
            <p:nvPr/>
          </p:nvSpPr>
          <p:spPr>
            <a:xfrm>
              <a:off x="11430000" y="5575039"/>
              <a:ext cx="5796528" cy="113332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dirty="0">
                  <a:solidFill>
                    <a:schemeClr val="tx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인간 시각 체계</a:t>
              </a:r>
              <a:r>
                <a:rPr lang="ko-KR" altLang="en-US" sz="20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에 기반하여 측정하여 평가하며</a:t>
              </a:r>
              <a:r>
                <a:rPr lang="en-US" altLang="ko-KR" sz="20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높은 값은 두 이미지가 유사함을 의미함</a:t>
              </a:r>
              <a:endParaRPr lang="en-US" altLang="ko-KR" sz="2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(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최소 </a:t>
              </a:r>
              <a:r>
                <a:rPr lang="en-US" altLang="ko-KR" sz="20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0, </a:t>
              </a:r>
              <a:r>
                <a:rPr lang="ko-KR" altLang="en-US" sz="20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최대 </a:t>
              </a:r>
              <a:r>
                <a:rPr lang="en-US" altLang="ko-KR" sz="20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1)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EFFC357A-B078-DF5F-336F-4D4334A095ED}"/>
                </a:ext>
              </a:extLst>
            </p:cNvPr>
            <p:cNvGrpSpPr/>
            <p:nvPr/>
          </p:nvGrpSpPr>
          <p:grpSpPr>
            <a:xfrm>
              <a:off x="9677400" y="5590233"/>
              <a:ext cx="1663000" cy="1133328"/>
              <a:chOff x="9269568" y="2910756"/>
              <a:chExt cx="1663000" cy="1133328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45B4CD16-1EA0-E359-9B5F-5A5AE2B722FD}"/>
                  </a:ext>
                </a:extLst>
              </p:cNvPr>
              <p:cNvSpPr/>
              <p:nvPr/>
            </p:nvSpPr>
            <p:spPr>
              <a:xfrm>
                <a:off x="9269568" y="2910756"/>
                <a:ext cx="1663000" cy="113332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7B5E383-B208-A542-FB7D-17B883C0EA32}"/>
                  </a:ext>
                </a:extLst>
              </p:cNvPr>
              <p:cNvSpPr txBox="1"/>
              <p:nvPr/>
            </p:nvSpPr>
            <p:spPr>
              <a:xfrm>
                <a:off x="9269568" y="3135946"/>
                <a:ext cx="16630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AED"/>
                    </a:solidFill>
                    <a:effectLst/>
                    <a:uLnTx/>
                    <a:uFillTx/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구조적 유사성 지수 </a:t>
                </a:r>
                <a:r>
                  <a:rPr kumimoji="0" lang="en-US" altLang="ko-K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AED"/>
                    </a:solidFill>
                    <a:effectLst/>
                    <a:uLnTx/>
                    <a:uFillTx/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(</a:t>
                </a:r>
                <a:r>
                  <a:rPr lang="en-US" altLang="ko-KR" sz="2000" b="1" dirty="0">
                    <a:solidFill>
                      <a:srgbClr val="FFFAED"/>
                    </a:solidFill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SSIM)</a:t>
                </a: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AED"/>
                  </a:solidFill>
                  <a:effectLst/>
                  <a:uLnTx/>
                  <a:uFillTx/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</p:txBody>
          </p:sp>
        </p:grpSp>
      </p:grpSp>
      <p:sp>
        <p:nvSpPr>
          <p:cNvPr id="54" name="왼쪽 중괄호 53">
            <a:extLst>
              <a:ext uri="{FF2B5EF4-FFF2-40B4-BE49-F238E27FC236}">
                <a16:creationId xmlns:a16="http://schemas.microsoft.com/office/drawing/2014/main" id="{01FB2CE0-D136-0D72-724F-E3B6B86CB630}"/>
              </a:ext>
            </a:extLst>
          </p:cNvPr>
          <p:cNvSpPr/>
          <p:nvPr/>
        </p:nvSpPr>
        <p:spPr>
          <a:xfrm>
            <a:off x="8396498" y="3634696"/>
            <a:ext cx="595103" cy="4239104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5" name="TextBox 30">
            <a:extLst>
              <a:ext uri="{FF2B5EF4-FFF2-40B4-BE49-F238E27FC236}">
                <a16:creationId xmlns:a16="http://schemas.microsoft.com/office/drawing/2014/main" id="{15D9CE5C-AEF3-E6F8-4BF5-6BC113027188}"/>
              </a:ext>
            </a:extLst>
          </p:cNvPr>
          <p:cNvSpPr txBox="1"/>
          <p:nvPr/>
        </p:nvSpPr>
        <p:spPr>
          <a:xfrm>
            <a:off x="4303260" y="3887966"/>
            <a:ext cx="779507" cy="5931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35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0" spc="-45" dirty="0">
                <a:solidFill>
                  <a:srgbClr val="12127D"/>
                </a:solidFill>
                <a:latin typeface="TDTD평고딕"/>
                <a:ea typeface="TDTD평고딕"/>
              </a:rPr>
              <a:t>3</a:t>
            </a:r>
            <a:endParaRPr kumimoji="0" lang="en-US" sz="8000" b="0" i="0" u="none" strike="noStrike" kern="1200" cap="none" spc="-45" normalizeH="0" baseline="0" noProof="0" dirty="0">
              <a:ln>
                <a:noFill/>
              </a:ln>
              <a:solidFill>
                <a:srgbClr val="12127D"/>
              </a:solidFill>
              <a:effectLst/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36262AA-B2AD-0ABE-2B03-1284BB39E442}"/>
              </a:ext>
            </a:extLst>
          </p:cNvPr>
          <p:cNvSpPr txBox="1"/>
          <p:nvPr/>
        </p:nvSpPr>
        <p:spPr>
          <a:xfrm>
            <a:off x="4191000" y="4789257"/>
            <a:ext cx="365212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3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가지 평가 지표를 선정하고 조합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▼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멜</a:t>
            </a:r>
            <a:r>
              <a:rPr lang="en-US" altLang="ko-KR" sz="2800" dirty="0">
                <a:solidFill>
                  <a:prstClr val="black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2800" dirty="0" err="1">
                <a:solidFill>
                  <a:prstClr val="black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스펙트로그램</a:t>
            </a:r>
            <a:r>
              <a:rPr lang="ko-KR" altLang="en-US" sz="2800" dirty="0">
                <a:solidFill>
                  <a:prstClr val="black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이미지의 유사성을 측정하여 최적의 </a:t>
            </a:r>
            <a:r>
              <a:rPr lang="ko-KR" altLang="en-US" sz="2800" dirty="0" err="1">
                <a:solidFill>
                  <a:prstClr val="black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에러율</a:t>
            </a:r>
            <a:r>
              <a:rPr lang="ko-KR" altLang="en-US" sz="2800" dirty="0">
                <a:solidFill>
                  <a:prstClr val="black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검출 소프트웨어 개발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grpSp>
        <p:nvGrpSpPr>
          <p:cNvPr id="34" name="Group 2">
            <a:extLst>
              <a:ext uri="{FF2B5EF4-FFF2-40B4-BE49-F238E27FC236}">
                <a16:creationId xmlns:a16="http://schemas.microsoft.com/office/drawing/2014/main" id="{5A269DEF-88C4-D9A1-E723-BACE1D9E8190}"/>
              </a:ext>
            </a:extLst>
          </p:cNvPr>
          <p:cNvGrpSpPr/>
          <p:nvPr/>
        </p:nvGrpSpPr>
        <p:grpSpPr>
          <a:xfrm rot="-10800000">
            <a:off x="-3" y="0"/>
            <a:ext cx="2841793" cy="10287000"/>
            <a:chOff x="0" y="0"/>
            <a:chExt cx="961876" cy="2709333"/>
          </a:xfrm>
        </p:grpSpPr>
        <p:sp>
          <p:nvSpPr>
            <p:cNvPr id="41" name="Freeform 3">
              <a:extLst>
                <a:ext uri="{FF2B5EF4-FFF2-40B4-BE49-F238E27FC236}">
                  <a16:creationId xmlns:a16="http://schemas.microsoft.com/office/drawing/2014/main" id="{C149C6A6-B855-A626-17A6-C5C4D6F34DC8}"/>
                </a:ext>
              </a:extLst>
            </p:cNvPr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42" name="TextBox 4">
              <a:extLst>
                <a:ext uri="{FF2B5EF4-FFF2-40B4-BE49-F238E27FC236}">
                  <a16:creationId xmlns:a16="http://schemas.microsoft.com/office/drawing/2014/main" id="{311986E8-4652-A0DE-6686-03DC77BAC93A}"/>
                </a:ext>
              </a:extLst>
            </p:cNvPr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C94D666E-6BBE-AA52-ABFF-EDEFB2F7C725}"/>
              </a:ext>
            </a:extLst>
          </p:cNvPr>
          <p:cNvGrpSpPr/>
          <p:nvPr/>
        </p:nvGrpSpPr>
        <p:grpSpPr>
          <a:xfrm>
            <a:off x="381000" y="3549600"/>
            <a:ext cx="3257588" cy="830291"/>
            <a:chOff x="381000" y="2417008"/>
            <a:chExt cx="3257588" cy="830291"/>
          </a:xfrm>
        </p:grpSpPr>
        <p:grpSp>
          <p:nvGrpSpPr>
            <p:cNvPr id="44" name="Group 6">
              <a:extLst>
                <a:ext uri="{FF2B5EF4-FFF2-40B4-BE49-F238E27FC236}">
                  <a16:creationId xmlns:a16="http://schemas.microsoft.com/office/drawing/2014/main" id="{2611FFDA-50D0-EBA5-2A2E-55C4F37A5865}"/>
                </a:ext>
              </a:extLst>
            </p:cNvPr>
            <p:cNvGrpSpPr/>
            <p:nvPr/>
          </p:nvGrpSpPr>
          <p:grpSpPr>
            <a:xfrm>
              <a:off x="381000" y="2417008"/>
              <a:ext cx="3257588" cy="830291"/>
              <a:chOff x="0" y="0"/>
              <a:chExt cx="857965" cy="218677"/>
            </a:xfrm>
          </p:grpSpPr>
          <p:sp>
            <p:nvSpPr>
              <p:cNvPr id="51" name="Freeform 7">
                <a:extLst>
                  <a:ext uri="{FF2B5EF4-FFF2-40B4-BE49-F238E27FC236}">
                    <a16:creationId xmlns:a16="http://schemas.microsoft.com/office/drawing/2014/main" id="{B4942EDA-69DB-CF79-A9FC-605893206A8A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52" name="TextBox 8">
                <a:extLst>
                  <a:ext uri="{FF2B5EF4-FFF2-40B4-BE49-F238E27FC236}">
                    <a16:creationId xmlns:a16="http://schemas.microsoft.com/office/drawing/2014/main" id="{19380717-B245-081C-8603-A73A4DEDB501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48" name="TextBox 12">
              <a:extLst>
                <a:ext uri="{FF2B5EF4-FFF2-40B4-BE49-F238E27FC236}">
                  <a16:creationId xmlns:a16="http://schemas.microsoft.com/office/drawing/2014/main" id="{F5B89FA3-7373-27FC-4617-BC784626A450}"/>
                </a:ext>
              </a:extLst>
            </p:cNvPr>
            <p:cNvSpPr txBox="1"/>
            <p:nvPr/>
          </p:nvSpPr>
          <p:spPr>
            <a:xfrm>
              <a:off x="814355" y="2689279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dirty="0">
                  <a:solidFill>
                    <a:srgbClr val="5371FF"/>
                  </a:solidFill>
                  <a:ea typeface="TDTD평고딕"/>
                </a:rPr>
                <a:t>개발 현황</a:t>
              </a:r>
              <a:endParaRPr lang="en-US" sz="1800" dirty="0">
                <a:solidFill>
                  <a:srgbClr val="5371FF"/>
                </a:solidFill>
                <a:ea typeface="TDTD평고딕"/>
              </a:endParaRPr>
            </a:p>
          </p:txBody>
        </p:sp>
        <p:grpSp>
          <p:nvGrpSpPr>
            <p:cNvPr id="49" name="Group 23">
              <a:extLst>
                <a:ext uri="{FF2B5EF4-FFF2-40B4-BE49-F238E27FC236}">
                  <a16:creationId xmlns:a16="http://schemas.microsoft.com/office/drawing/2014/main" id="{18D55F8D-0E44-565C-08A7-D9AA1DF89922}"/>
                </a:ext>
              </a:extLst>
            </p:cNvPr>
            <p:cNvGrpSpPr/>
            <p:nvPr/>
          </p:nvGrpSpPr>
          <p:grpSpPr>
            <a:xfrm>
              <a:off x="2438400" y="2745255"/>
              <a:ext cx="173797" cy="173797"/>
              <a:chOff x="0" y="0"/>
              <a:chExt cx="6350000" cy="6350000"/>
            </a:xfrm>
          </p:grpSpPr>
          <p:sp>
            <p:nvSpPr>
              <p:cNvPr id="50" name="Freeform 24">
                <a:extLst>
                  <a:ext uri="{FF2B5EF4-FFF2-40B4-BE49-F238E27FC236}">
                    <a16:creationId xmlns:a16="http://schemas.microsoft.com/office/drawing/2014/main" id="{43DEA07F-D284-1226-68DE-6433DE304DD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2C39D83-0A10-DA7D-28E4-32140E73A9DB}"/>
              </a:ext>
            </a:extLst>
          </p:cNvPr>
          <p:cNvGrpSpPr/>
          <p:nvPr/>
        </p:nvGrpSpPr>
        <p:grpSpPr>
          <a:xfrm>
            <a:off x="381000" y="4678781"/>
            <a:ext cx="3257588" cy="830291"/>
            <a:chOff x="809043" y="4678781"/>
            <a:chExt cx="3257588" cy="830291"/>
          </a:xfrm>
        </p:grpSpPr>
        <p:grpSp>
          <p:nvGrpSpPr>
            <p:cNvPr id="58" name="Group 14">
              <a:extLst>
                <a:ext uri="{FF2B5EF4-FFF2-40B4-BE49-F238E27FC236}">
                  <a16:creationId xmlns:a16="http://schemas.microsoft.com/office/drawing/2014/main" id="{8BF50611-DA32-2C6C-97EE-FA1FD603177C}"/>
                </a:ext>
              </a:extLst>
            </p:cNvPr>
            <p:cNvGrpSpPr/>
            <p:nvPr/>
          </p:nvGrpSpPr>
          <p:grpSpPr>
            <a:xfrm>
              <a:off x="809043" y="4678781"/>
              <a:ext cx="3257588" cy="830291"/>
              <a:chOff x="0" y="0"/>
              <a:chExt cx="857965" cy="218677"/>
            </a:xfrm>
          </p:grpSpPr>
          <p:sp>
            <p:nvSpPr>
              <p:cNvPr id="60" name="Freeform 15">
                <a:extLst>
                  <a:ext uri="{FF2B5EF4-FFF2-40B4-BE49-F238E27FC236}">
                    <a16:creationId xmlns:a16="http://schemas.microsoft.com/office/drawing/2014/main" id="{6C7A4E0C-9568-7C22-34EA-7B7694594A86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61" name="TextBox 16">
                <a:extLst>
                  <a:ext uri="{FF2B5EF4-FFF2-40B4-BE49-F238E27FC236}">
                    <a16:creationId xmlns:a16="http://schemas.microsoft.com/office/drawing/2014/main" id="{6766C3FA-EF18-18EE-9988-EE1E47893183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59" name="TextBox 25">
              <a:extLst>
                <a:ext uri="{FF2B5EF4-FFF2-40B4-BE49-F238E27FC236}">
                  <a16:creationId xmlns:a16="http://schemas.microsoft.com/office/drawing/2014/main" id="{F33250FF-288F-88FA-7A3A-7652A06CEFB7}"/>
                </a:ext>
              </a:extLst>
            </p:cNvPr>
            <p:cNvSpPr txBox="1"/>
            <p:nvPr/>
          </p:nvSpPr>
          <p:spPr>
            <a:xfrm>
              <a:off x="1242398" y="4968735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개발 이슈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2799DC1-A1EC-4209-6B38-C1FD6231C9E3}"/>
              </a:ext>
            </a:extLst>
          </p:cNvPr>
          <p:cNvGrpSpPr/>
          <p:nvPr/>
        </p:nvGrpSpPr>
        <p:grpSpPr>
          <a:xfrm>
            <a:off x="381000" y="5809667"/>
            <a:ext cx="3257588" cy="830291"/>
            <a:chOff x="809043" y="5809667"/>
            <a:chExt cx="3257588" cy="830291"/>
          </a:xfrm>
        </p:grpSpPr>
        <p:grpSp>
          <p:nvGrpSpPr>
            <p:cNvPr id="63" name="Group 17">
              <a:extLst>
                <a:ext uri="{FF2B5EF4-FFF2-40B4-BE49-F238E27FC236}">
                  <a16:creationId xmlns:a16="http://schemas.microsoft.com/office/drawing/2014/main" id="{58207641-2B4D-1912-F43F-E65269321630}"/>
                </a:ext>
              </a:extLst>
            </p:cNvPr>
            <p:cNvGrpSpPr/>
            <p:nvPr/>
          </p:nvGrpSpPr>
          <p:grpSpPr>
            <a:xfrm>
              <a:off x="809043" y="5809667"/>
              <a:ext cx="3257588" cy="830291"/>
              <a:chOff x="0" y="0"/>
              <a:chExt cx="857965" cy="218677"/>
            </a:xfrm>
          </p:grpSpPr>
          <p:sp>
            <p:nvSpPr>
              <p:cNvPr id="65" name="Freeform 18">
                <a:extLst>
                  <a:ext uri="{FF2B5EF4-FFF2-40B4-BE49-F238E27FC236}">
                    <a16:creationId xmlns:a16="http://schemas.microsoft.com/office/drawing/2014/main" id="{7EF554DA-7C1A-6255-818B-73397AA07DB1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66" name="TextBox 19">
                <a:extLst>
                  <a:ext uri="{FF2B5EF4-FFF2-40B4-BE49-F238E27FC236}">
                    <a16:creationId xmlns:a16="http://schemas.microsoft.com/office/drawing/2014/main" id="{D9BA7AE7-F11D-8B16-F801-2306B419141E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64" name="TextBox 26">
              <a:extLst>
                <a:ext uri="{FF2B5EF4-FFF2-40B4-BE49-F238E27FC236}">
                  <a16:creationId xmlns:a16="http://schemas.microsoft.com/office/drawing/2014/main" id="{112493D5-1490-6B1E-8999-47022F74AFC7}"/>
                </a:ext>
              </a:extLst>
            </p:cNvPr>
            <p:cNvSpPr txBox="1"/>
            <p:nvPr/>
          </p:nvSpPr>
          <p:spPr>
            <a:xfrm>
              <a:off x="1242398" y="6099621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향후 계획</a:t>
              </a:r>
              <a:endParaRPr lang="en-US" altLang="ko-KR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sp>
        <p:nvSpPr>
          <p:cNvPr id="67" name="TextBox 29">
            <a:extLst>
              <a:ext uri="{FF2B5EF4-FFF2-40B4-BE49-F238E27FC236}">
                <a16:creationId xmlns:a16="http://schemas.microsoft.com/office/drawing/2014/main" id="{01564B54-4DF6-4791-E9B5-2D7FAA50D1E0}"/>
              </a:ext>
            </a:extLst>
          </p:cNvPr>
          <p:cNvSpPr txBox="1"/>
          <p:nvPr/>
        </p:nvSpPr>
        <p:spPr>
          <a:xfrm>
            <a:off x="493942" y="789849"/>
            <a:ext cx="1946101" cy="85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Detects Error in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Communication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System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974B7847-7A23-BA17-0BA5-F0A6D4C221FD}"/>
              </a:ext>
            </a:extLst>
          </p:cNvPr>
          <p:cNvGrpSpPr/>
          <p:nvPr/>
        </p:nvGrpSpPr>
        <p:grpSpPr>
          <a:xfrm>
            <a:off x="381000" y="2415600"/>
            <a:ext cx="3257588" cy="830291"/>
            <a:chOff x="809043" y="3547894"/>
            <a:chExt cx="3257588" cy="830291"/>
          </a:xfrm>
        </p:grpSpPr>
        <p:grpSp>
          <p:nvGrpSpPr>
            <p:cNvPr id="69" name="Group 9">
              <a:extLst>
                <a:ext uri="{FF2B5EF4-FFF2-40B4-BE49-F238E27FC236}">
                  <a16:creationId xmlns:a16="http://schemas.microsoft.com/office/drawing/2014/main" id="{B543C6A8-69B9-9395-45F2-D8F937724567}"/>
                </a:ext>
              </a:extLst>
            </p:cNvPr>
            <p:cNvGrpSpPr/>
            <p:nvPr/>
          </p:nvGrpSpPr>
          <p:grpSpPr>
            <a:xfrm>
              <a:off x="809043" y="3547894"/>
              <a:ext cx="3257588" cy="830291"/>
              <a:chOff x="0" y="0"/>
              <a:chExt cx="857965" cy="218677"/>
            </a:xfrm>
          </p:grpSpPr>
          <p:sp>
            <p:nvSpPr>
              <p:cNvPr id="71" name="Freeform 10">
                <a:extLst>
                  <a:ext uri="{FF2B5EF4-FFF2-40B4-BE49-F238E27FC236}">
                    <a16:creationId xmlns:a16="http://schemas.microsoft.com/office/drawing/2014/main" id="{01662DC3-F069-5BB1-F933-83B4ED525CAB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72" name="TextBox 11">
                <a:extLst>
                  <a:ext uri="{FF2B5EF4-FFF2-40B4-BE49-F238E27FC236}">
                    <a16:creationId xmlns:a16="http://schemas.microsoft.com/office/drawing/2014/main" id="{160ED754-D2FE-59D5-A680-6B4E8241998A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70" name="TextBox 13">
              <a:extLst>
                <a:ext uri="{FF2B5EF4-FFF2-40B4-BE49-F238E27FC236}">
                  <a16:creationId xmlns:a16="http://schemas.microsoft.com/office/drawing/2014/main" id="{0C2A584C-F9D4-FC98-B555-E919D280814D}"/>
                </a:ext>
              </a:extLst>
            </p:cNvPr>
            <p:cNvSpPr txBox="1"/>
            <p:nvPr/>
          </p:nvSpPr>
          <p:spPr>
            <a:xfrm>
              <a:off x="1242398" y="3831056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문제 정의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sp>
        <p:nvSpPr>
          <p:cNvPr id="2" name="AutoShape 31">
            <a:extLst>
              <a:ext uri="{FF2B5EF4-FFF2-40B4-BE49-F238E27FC236}">
                <a16:creationId xmlns:a16="http://schemas.microsoft.com/office/drawing/2014/main" id="{A18D12F6-A185-3B7D-DD5E-89F4B36F23DE}"/>
              </a:ext>
            </a:extLst>
          </p:cNvPr>
          <p:cNvSpPr/>
          <p:nvPr/>
        </p:nvSpPr>
        <p:spPr>
          <a:xfrm flipV="1">
            <a:off x="3638588" y="8962478"/>
            <a:ext cx="13943463" cy="1967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3" name="TextBox 30">
            <a:extLst>
              <a:ext uri="{FF2B5EF4-FFF2-40B4-BE49-F238E27FC236}">
                <a16:creationId xmlns:a16="http://schemas.microsoft.com/office/drawing/2014/main" id="{8367BE4A-F180-A9BD-F376-2A446890AE62}"/>
              </a:ext>
            </a:extLst>
          </p:cNvPr>
          <p:cNvSpPr txBox="1"/>
          <p:nvPr/>
        </p:nvSpPr>
        <p:spPr>
          <a:xfrm>
            <a:off x="4038600" y="2306877"/>
            <a:ext cx="914400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ko-KR" altLang="en-US" sz="3600" u="none" strike="noStrike" spc="-45" dirty="0">
                <a:solidFill>
                  <a:srgbClr val="12127D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이미지 유사성을 측정하기 위한 평가 지표</a:t>
            </a:r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2CBD5E58-ECF1-6180-04C9-0BAC1D462AD8}"/>
              </a:ext>
            </a:extLst>
          </p:cNvPr>
          <p:cNvSpPr txBox="1"/>
          <p:nvPr/>
        </p:nvSpPr>
        <p:spPr>
          <a:xfrm>
            <a:off x="3971598" y="1079790"/>
            <a:ext cx="8222728" cy="649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ko-KR" altLang="en-US" sz="4800" dirty="0">
                <a:solidFill>
                  <a:srgbClr val="12127D"/>
                </a:solidFill>
                <a:ea typeface="TDTD평고딕"/>
              </a:rPr>
              <a:t>개발 현황</a:t>
            </a:r>
            <a:endParaRPr lang="en-US" sz="4800" dirty="0">
              <a:solidFill>
                <a:srgbClr val="12127D"/>
              </a:solidFill>
              <a:ea typeface="TDTD평고딕"/>
            </a:endParaRPr>
          </a:p>
        </p:txBody>
      </p:sp>
    </p:spTree>
    <p:extLst>
      <p:ext uri="{BB962C8B-B14F-4D97-AF65-F5344CB8AC3E}">
        <p14:creationId xmlns:p14="http://schemas.microsoft.com/office/powerpoint/2010/main" val="2082701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</p:spPr>
          <p:txBody>
            <a:bodyPr/>
            <a:lstStyle/>
            <a:p>
              <a:endParaRPr lang="ko-Kore-KR" altLang="en-US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4487426" y="9258300"/>
            <a:ext cx="3085099" cy="19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- 7 -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DA99977-4041-8E97-5346-E2B2286DE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825" y="3086100"/>
            <a:ext cx="4606632" cy="451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8AD8368-B58D-F6C8-0F90-8B54501E4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697" y="3086101"/>
            <a:ext cx="4606632" cy="451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B7D854F-915F-160E-4741-D47203718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5568" y="3086101"/>
            <a:ext cx="4606632" cy="451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FE20EA5-9D21-FFDA-81E2-586B435BB450}"/>
              </a:ext>
            </a:extLst>
          </p:cNvPr>
          <p:cNvSpPr txBox="1"/>
          <p:nvPr/>
        </p:nvSpPr>
        <p:spPr>
          <a:xfrm>
            <a:off x="6331047" y="7966251"/>
            <a:ext cx="8489932" cy="61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800" b="0" dirty="0" err="1"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가우시안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분포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정규 분포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를 따르는 확률적인 노이즈 형태</a:t>
            </a:r>
            <a:endParaRPr lang="en-US" altLang="ko-KR" sz="2800" b="0" dirty="0">
              <a:effectLst/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3F55E75E-878E-1D13-D70F-12550391CF2B}"/>
              </a:ext>
            </a:extLst>
          </p:cNvPr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77F6356-D114-2096-6009-27AC3465E711}"/>
                </a:ext>
              </a:extLst>
            </p:cNvPr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2E3D144-1926-CA26-DB44-665A1DFB71DA}"/>
                </a:ext>
              </a:extLst>
            </p:cNvPr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2" name="Group 2">
            <a:extLst>
              <a:ext uri="{FF2B5EF4-FFF2-40B4-BE49-F238E27FC236}">
                <a16:creationId xmlns:a16="http://schemas.microsoft.com/office/drawing/2014/main" id="{9D7929BE-B156-7F91-FB79-ED21B1E0B9BC}"/>
              </a:ext>
            </a:extLst>
          </p:cNvPr>
          <p:cNvGrpSpPr/>
          <p:nvPr/>
        </p:nvGrpSpPr>
        <p:grpSpPr>
          <a:xfrm rot="-10800000">
            <a:off x="-3" y="0"/>
            <a:ext cx="2841793" cy="10287000"/>
            <a:chOff x="0" y="0"/>
            <a:chExt cx="961876" cy="2709333"/>
          </a:xfrm>
        </p:grpSpPr>
        <p:sp>
          <p:nvSpPr>
            <p:cNvPr id="20" name="Freeform 3">
              <a:extLst>
                <a:ext uri="{FF2B5EF4-FFF2-40B4-BE49-F238E27FC236}">
                  <a16:creationId xmlns:a16="http://schemas.microsoft.com/office/drawing/2014/main" id="{7C4E30B3-6624-6188-AB2D-15C75F355BCE}"/>
                </a:ext>
              </a:extLst>
            </p:cNvPr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D2B850DD-98DE-BD36-89C0-9E5E259EBA92}"/>
                </a:ext>
              </a:extLst>
            </p:cNvPr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EDE207D-4182-BFC6-33CB-E28B18462CEF}"/>
              </a:ext>
            </a:extLst>
          </p:cNvPr>
          <p:cNvGrpSpPr/>
          <p:nvPr/>
        </p:nvGrpSpPr>
        <p:grpSpPr>
          <a:xfrm>
            <a:off x="381000" y="3549600"/>
            <a:ext cx="3257588" cy="830291"/>
            <a:chOff x="381000" y="2417008"/>
            <a:chExt cx="3257588" cy="830291"/>
          </a:xfrm>
        </p:grpSpPr>
        <p:grpSp>
          <p:nvGrpSpPr>
            <p:cNvPr id="23" name="Group 6">
              <a:extLst>
                <a:ext uri="{FF2B5EF4-FFF2-40B4-BE49-F238E27FC236}">
                  <a16:creationId xmlns:a16="http://schemas.microsoft.com/office/drawing/2014/main" id="{01FAEC0F-8E7A-4992-A387-5ABE89EDF5B4}"/>
                </a:ext>
              </a:extLst>
            </p:cNvPr>
            <p:cNvGrpSpPr/>
            <p:nvPr/>
          </p:nvGrpSpPr>
          <p:grpSpPr>
            <a:xfrm>
              <a:off x="381000" y="2417008"/>
              <a:ext cx="3257588" cy="830291"/>
              <a:chOff x="0" y="0"/>
              <a:chExt cx="857965" cy="218677"/>
            </a:xfrm>
          </p:grpSpPr>
          <p:sp>
            <p:nvSpPr>
              <p:cNvPr id="33" name="Freeform 7">
                <a:extLst>
                  <a:ext uri="{FF2B5EF4-FFF2-40B4-BE49-F238E27FC236}">
                    <a16:creationId xmlns:a16="http://schemas.microsoft.com/office/drawing/2014/main" id="{727FFA1E-0675-91F4-A0FB-DD6E964DE46C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8F7DC494-E94F-2903-E5DF-15D2F2DF68D1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24" name="TextBox 12">
              <a:extLst>
                <a:ext uri="{FF2B5EF4-FFF2-40B4-BE49-F238E27FC236}">
                  <a16:creationId xmlns:a16="http://schemas.microsoft.com/office/drawing/2014/main" id="{F20A2B44-2FB9-5469-9A52-ADA00F3BFB39}"/>
                </a:ext>
              </a:extLst>
            </p:cNvPr>
            <p:cNvSpPr txBox="1"/>
            <p:nvPr/>
          </p:nvSpPr>
          <p:spPr>
            <a:xfrm>
              <a:off x="814355" y="2689279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dirty="0">
                  <a:solidFill>
                    <a:srgbClr val="5371FF"/>
                  </a:solidFill>
                  <a:ea typeface="TDTD평고딕"/>
                </a:rPr>
                <a:t>개발 현황</a:t>
              </a:r>
              <a:endParaRPr lang="en-US" sz="1800" dirty="0">
                <a:solidFill>
                  <a:srgbClr val="5371FF"/>
                </a:solidFill>
                <a:ea typeface="TDTD평고딕"/>
              </a:endParaRPr>
            </a:p>
          </p:txBody>
        </p:sp>
        <p:grpSp>
          <p:nvGrpSpPr>
            <p:cNvPr id="27" name="Group 23">
              <a:extLst>
                <a:ext uri="{FF2B5EF4-FFF2-40B4-BE49-F238E27FC236}">
                  <a16:creationId xmlns:a16="http://schemas.microsoft.com/office/drawing/2014/main" id="{1269630B-A63F-94CA-FF59-0486AF0C7163}"/>
                </a:ext>
              </a:extLst>
            </p:cNvPr>
            <p:cNvGrpSpPr/>
            <p:nvPr/>
          </p:nvGrpSpPr>
          <p:grpSpPr>
            <a:xfrm>
              <a:off x="2438400" y="2745255"/>
              <a:ext cx="173797" cy="173797"/>
              <a:chOff x="0" y="0"/>
              <a:chExt cx="6350000" cy="6350000"/>
            </a:xfrm>
          </p:grpSpPr>
          <p:sp>
            <p:nvSpPr>
              <p:cNvPr id="30" name="Freeform 24">
                <a:extLst>
                  <a:ext uri="{FF2B5EF4-FFF2-40B4-BE49-F238E27FC236}">
                    <a16:creationId xmlns:a16="http://schemas.microsoft.com/office/drawing/2014/main" id="{57CCF5C1-97F4-4342-30D2-6696274C41B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759EB0E-2313-0CCB-666C-68F0B750DBD2}"/>
              </a:ext>
            </a:extLst>
          </p:cNvPr>
          <p:cNvGrpSpPr/>
          <p:nvPr/>
        </p:nvGrpSpPr>
        <p:grpSpPr>
          <a:xfrm>
            <a:off x="381000" y="4678781"/>
            <a:ext cx="3257588" cy="830291"/>
            <a:chOff x="809043" y="4678781"/>
            <a:chExt cx="3257588" cy="830291"/>
          </a:xfrm>
        </p:grpSpPr>
        <p:grpSp>
          <p:nvGrpSpPr>
            <p:cNvPr id="40" name="Group 14">
              <a:extLst>
                <a:ext uri="{FF2B5EF4-FFF2-40B4-BE49-F238E27FC236}">
                  <a16:creationId xmlns:a16="http://schemas.microsoft.com/office/drawing/2014/main" id="{E3B8915A-6275-7396-D484-9B09A69B4392}"/>
                </a:ext>
              </a:extLst>
            </p:cNvPr>
            <p:cNvGrpSpPr/>
            <p:nvPr/>
          </p:nvGrpSpPr>
          <p:grpSpPr>
            <a:xfrm>
              <a:off x="809043" y="4678781"/>
              <a:ext cx="3257588" cy="830291"/>
              <a:chOff x="0" y="0"/>
              <a:chExt cx="857965" cy="218677"/>
            </a:xfrm>
          </p:grpSpPr>
          <p:sp>
            <p:nvSpPr>
              <p:cNvPr id="42" name="Freeform 15">
                <a:extLst>
                  <a:ext uri="{FF2B5EF4-FFF2-40B4-BE49-F238E27FC236}">
                    <a16:creationId xmlns:a16="http://schemas.microsoft.com/office/drawing/2014/main" id="{52E12156-8FC0-7C36-7E78-5015051D56B3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43" name="TextBox 16">
                <a:extLst>
                  <a:ext uri="{FF2B5EF4-FFF2-40B4-BE49-F238E27FC236}">
                    <a16:creationId xmlns:a16="http://schemas.microsoft.com/office/drawing/2014/main" id="{81B9E325-07B5-569F-7FDB-4D9ECC1FD152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41" name="TextBox 25">
              <a:extLst>
                <a:ext uri="{FF2B5EF4-FFF2-40B4-BE49-F238E27FC236}">
                  <a16:creationId xmlns:a16="http://schemas.microsoft.com/office/drawing/2014/main" id="{172EE6B3-EC8B-8732-D400-0F6B2C62A36E}"/>
                </a:ext>
              </a:extLst>
            </p:cNvPr>
            <p:cNvSpPr txBox="1"/>
            <p:nvPr/>
          </p:nvSpPr>
          <p:spPr>
            <a:xfrm>
              <a:off x="1242398" y="4968735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개발 이슈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B8464B1-14CE-4547-56B5-0C8EE0D894FC}"/>
              </a:ext>
            </a:extLst>
          </p:cNvPr>
          <p:cNvGrpSpPr/>
          <p:nvPr/>
        </p:nvGrpSpPr>
        <p:grpSpPr>
          <a:xfrm>
            <a:off x="381000" y="5809667"/>
            <a:ext cx="3257588" cy="830291"/>
            <a:chOff x="809043" y="5809667"/>
            <a:chExt cx="3257588" cy="830291"/>
          </a:xfrm>
        </p:grpSpPr>
        <p:grpSp>
          <p:nvGrpSpPr>
            <p:cNvPr id="45" name="Group 17">
              <a:extLst>
                <a:ext uri="{FF2B5EF4-FFF2-40B4-BE49-F238E27FC236}">
                  <a16:creationId xmlns:a16="http://schemas.microsoft.com/office/drawing/2014/main" id="{E0ADE07F-A4A2-899F-1C6F-3E1AD9DB0350}"/>
                </a:ext>
              </a:extLst>
            </p:cNvPr>
            <p:cNvGrpSpPr/>
            <p:nvPr/>
          </p:nvGrpSpPr>
          <p:grpSpPr>
            <a:xfrm>
              <a:off x="809043" y="5809667"/>
              <a:ext cx="3257588" cy="830291"/>
              <a:chOff x="0" y="0"/>
              <a:chExt cx="857965" cy="218677"/>
            </a:xfrm>
          </p:grpSpPr>
          <p:sp>
            <p:nvSpPr>
              <p:cNvPr id="47" name="Freeform 18">
                <a:extLst>
                  <a:ext uri="{FF2B5EF4-FFF2-40B4-BE49-F238E27FC236}">
                    <a16:creationId xmlns:a16="http://schemas.microsoft.com/office/drawing/2014/main" id="{57F6F69F-CFD3-D4C8-BC69-7892B3B007E8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48" name="TextBox 19">
                <a:extLst>
                  <a:ext uri="{FF2B5EF4-FFF2-40B4-BE49-F238E27FC236}">
                    <a16:creationId xmlns:a16="http://schemas.microsoft.com/office/drawing/2014/main" id="{094F6ED5-6D41-986B-9AC2-64A862653A44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46" name="TextBox 26">
              <a:extLst>
                <a:ext uri="{FF2B5EF4-FFF2-40B4-BE49-F238E27FC236}">
                  <a16:creationId xmlns:a16="http://schemas.microsoft.com/office/drawing/2014/main" id="{99625491-B19D-6A15-A5F6-06E66DBEB072}"/>
                </a:ext>
              </a:extLst>
            </p:cNvPr>
            <p:cNvSpPr txBox="1"/>
            <p:nvPr/>
          </p:nvSpPr>
          <p:spPr>
            <a:xfrm>
              <a:off x="1242398" y="6099621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향후 계획</a:t>
              </a:r>
              <a:endParaRPr lang="en-US" altLang="ko-KR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sp>
        <p:nvSpPr>
          <p:cNvPr id="49" name="TextBox 29">
            <a:extLst>
              <a:ext uri="{FF2B5EF4-FFF2-40B4-BE49-F238E27FC236}">
                <a16:creationId xmlns:a16="http://schemas.microsoft.com/office/drawing/2014/main" id="{42B70423-7255-5DDC-D0E5-4C7FF8862F4D}"/>
              </a:ext>
            </a:extLst>
          </p:cNvPr>
          <p:cNvSpPr txBox="1"/>
          <p:nvPr/>
        </p:nvSpPr>
        <p:spPr>
          <a:xfrm>
            <a:off x="493942" y="789849"/>
            <a:ext cx="1946101" cy="85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Detects Error in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Communication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System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85DC87CD-CF57-8A30-D8E4-6AB08E2786C9}"/>
              </a:ext>
            </a:extLst>
          </p:cNvPr>
          <p:cNvGrpSpPr/>
          <p:nvPr/>
        </p:nvGrpSpPr>
        <p:grpSpPr>
          <a:xfrm>
            <a:off x="381000" y="2415600"/>
            <a:ext cx="3257588" cy="830291"/>
            <a:chOff x="809043" y="3547894"/>
            <a:chExt cx="3257588" cy="830291"/>
          </a:xfrm>
        </p:grpSpPr>
        <p:grpSp>
          <p:nvGrpSpPr>
            <p:cNvPr id="51" name="Group 9">
              <a:extLst>
                <a:ext uri="{FF2B5EF4-FFF2-40B4-BE49-F238E27FC236}">
                  <a16:creationId xmlns:a16="http://schemas.microsoft.com/office/drawing/2014/main" id="{A23406C3-D1ED-F958-AEAE-12479D594BA3}"/>
                </a:ext>
              </a:extLst>
            </p:cNvPr>
            <p:cNvGrpSpPr/>
            <p:nvPr/>
          </p:nvGrpSpPr>
          <p:grpSpPr>
            <a:xfrm>
              <a:off x="809043" y="3547894"/>
              <a:ext cx="3257588" cy="830291"/>
              <a:chOff x="0" y="0"/>
              <a:chExt cx="857965" cy="218677"/>
            </a:xfrm>
          </p:grpSpPr>
          <p:sp>
            <p:nvSpPr>
              <p:cNvPr id="53" name="Freeform 10">
                <a:extLst>
                  <a:ext uri="{FF2B5EF4-FFF2-40B4-BE49-F238E27FC236}">
                    <a16:creationId xmlns:a16="http://schemas.microsoft.com/office/drawing/2014/main" id="{C257ADAE-D1DB-C9A2-038B-1270A11555EB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54" name="TextBox 11">
                <a:extLst>
                  <a:ext uri="{FF2B5EF4-FFF2-40B4-BE49-F238E27FC236}">
                    <a16:creationId xmlns:a16="http://schemas.microsoft.com/office/drawing/2014/main" id="{960B8A03-16A6-BFAB-478F-60B9EC12186D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52" name="TextBox 13">
              <a:extLst>
                <a:ext uri="{FF2B5EF4-FFF2-40B4-BE49-F238E27FC236}">
                  <a16:creationId xmlns:a16="http://schemas.microsoft.com/office/drawing/2014/main" id="{3A3E2FB3-273C-9BC4-22D7-07D1582F4EBE}"/>
                </a:ext>
              </a:extLst>
            </p:cNvPr>
            <p:cNvSpPr txBox="1"/>
            <p:nvPr/>
          </p:nvSpPr>
          <p:spPr>
            <a:xfrm>
              <a:off x="1242398" y="3831056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문제 정의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sp>
        <p:nvSpPr>
          <p:cNvPr id="2" name="AutoShape 31">
            <a:extLst>
              <a:ext uri="{FF2B5EF4-FFF2-40B4-BE49-F238E27FC236}">
                <a16:creationId xmlns:a16="http://schemas.microsoft.com/office/drawing/2014/main" id="{9AD11B89-D8E0-6C1C-23A8-3A0EF7A9279A}"/>
              </a:ext>
            </a:extLst>
          </p:cNvPr>
          <p:cNvSpPr/>
          <p:nvPr/>
        </p:nvSpPr>
        <p:spPr>
          <a:xfrm flipV="1">
            <a:off x="3638588" y="8962478"/>
            <a:ext cx="13943463" cy="1967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3" name="TextBox 30">
            <a:extLst>
              <a:ext uri="{FF2B5EF4-FFF2-40B4-BE49-F238E27FC236}">
                <a16:creationId xmlns:a16="http://schemas.microsoft.com/office/drawing/2014/main" id="{94160F30-F2A4-AA81-9FA8-B728C539925E}"/>
              </a:ext>
            </a:extLst>
          </p:cNvPr>
          <p:cNvSpPr txBox="1"/>
          <p:nvPr/>
        </p:nvSpPr>
        <p:spPr>
          <a:xfrm>
            <a:off x="4038600" y="2306877"/>
            <a:ext cx="914400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ko-KR" altLang="en-US" sz="3600" u="none" strike="noStrike" spc="-45" dirty="0" err="1">
                <a:solidFill>
                  <a:srgbClr val="12127D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가우시안</a:t>
            </a:r>
            <a:r>
              <a:rPr lang="ko-KR" altLang="en-US" sz="3600" u="none" strike="noStrike" spc="-45" dirty="0">
                <a:solidFill>
                  <a:srgbClr val="12127D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노이즈</a:t>
            </a:r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3FD4B649-A3EE-0126-653B-41933D1F62DC}"/>
              </a:ext>
            </a:extLst>
          </p:cNvPr>
          <p:cNvSpPr txBox="1"/>
          <p:nvPr/>
        </p:nvSpPr>
        <p:spPr>
          <a:xfrm>
            <a:off x="3971598" y="1079790"/>
            <a:ext cx="8222728" cy="649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ko-KR" altLang="en-US" sz="4800" dirty="0">
                <a:solidFill>
                  <a:srgbClr val="12127D"/>
                </a:solidFill>
                <a:ea typeface="TDTD평고딕"/>
              </a:rPr>
              <a:t>개발 현황</a:t>
            </a:r>
            <a:endParaRPr lang="en-US" sz="4800" dirty="0">
              <a:solidFill>
                <a:srgbClr val="12127D"/>
              </a:solidFill>
              <a:ea typeface="TDTD평고딕"/>
            </a:endParaRPr>
          </a:p>
        </p:txBody>
      </p:sp>
    </p:spTree>
    <p:extLst>
      <p:ext uri="{BB962C8B-B14F-4D97-AF65-F5344CB8AC3E}">
        <p14:creationId xmlns:p14="http://schemas.microsoft.com/office/powerpoint/2010/main" val="1628129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8"/>
          <p:cNvSpPr txBox="1"/>
          <p:nvPr/>
        </p:nvSpPr>
        <p:spPr>
          <a:xfrm>
            <a:off x="14487426" y="9258300"/>
            <a:ext cx="3085099" cy="19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- </a:t>
            </a:r>
            <a:r>
              <a:rPr lang="en-US" altLang="ko-KR" sz="1400" spc="266" dirty="0">
                <a:solidFill>
                  <a:srgbClr val="12127D"/>
                </a:solidFill>
                <a:latin typeface="Montserrat Classic"/>
              </a:rPr>
              <a:t>8</a:t>
            </a: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 -</a:t>
            </a:r>
          </a:p>
        </p:txBody>
      </p:sp>
      <p:pic>
        <p:nvPicPr>
          <p:cNvPr id="6" name="그림 5" descr="스크린샷, 다채로움, 보라색, 라인이(가) 표시된 사진&#10;&#10;자동 생성된 설명">
            <a:extLst>
              <a:ext uri="{FF2B5EF4-FFF2-40B4-BE49-F238E27FC236}">
                <a16:creationId xmlns:a16="http://schemas.microsoft.com/office/drawing/2014/main" id="{ACC34E67-4216-7EB7-5527-12F6DA82DA56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319" y="3109667"/>
            <a:ext cx="10800000" cy="5400000"/>
          </a:xfrm>
          <a:prstGeom prst="rect">
            <a:avLst/>
          </a:prstGeom>
        </p:spPr>
      </p:pic>
      <p:grpSp>
        <p:nvGrpSpPr>
          <p:cNvPr id="20" name="Group 2">
            <a:extLst>
              <a:ext uri="{FF2B5EF4-FFF2-40B4-BE49-F238E27FC236}">
                <a16:creationId xmlns:a16="http://schemas.microsoft.com/office/drawing/2014/main" id="{DD1256D6-3690-D53C-7E56-7A7289BF8676}"/>
              </a:ext>
            </a:extLst>
          </p:cNvPr>
          <p:cNvGrpSpPr/>
          <p:nvPr/>
        </p:nvGrpSpPr>
        <p:grpSpPr>
          <a:xfrm rot="-10800000">
            <a:off x="-3" y="0"/>
            <a:ext cx="2841793" cy="10287000"/>
            <a:chOff x="0" y="0"/>
            <a:chExt cx="961876" cy="2709333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252808F6-167C-86FD-5F86-A64B1760F028}"/>
                </a:ext>
              </a:extLst>
            </p:cNvPr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0A6DADE2-1724-8FC2-F5BB-8EEECB4E26E9}"/>
                </a:ext>
              </a:extLst>
            </p:cNvPr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D510F6A-1636-33AC-1E0D-6BBD2F78F5AA}"/>
              </a:ext>
            </a:extLst>
          </p:cNvPr>
          <p:cNvGrpSpPr/>
          <p:nvPr/>
        </p:nvGrpSpPr>
        <p:grpSpPr>
          <a:xfrm>
            <a:off x="381000" y="3549600"/>
            <a:ext cx="3257588" cy="830291"/>
            <a:chOff x="381000" y="2417008"/>
            <a:chExt cx="3257588" cy="830291"/>
          </a:xfrm>
        </p:grpSpPr>
        <p:grpSp>
          <p:nvGrpSpPr>
            <p:cNvPr id="24" name="Group 6">
              <a:extLst>
                <a:ext uri="{FF2B5EF4-FFF2-40B4-BE49-F238E27FC236}">
                  <a16:creationId xmlns:a16="http://schemas.microsoft.com/office/drawing/2014/main" id="{CDAFF084-2CDA-4FFA-5441-C91A00F58191}"/>
                </a:ext>
              </a:extLst>
            </p:cNvPr>
            <p:cNvGrpSpPr/>
            <p:nvPr/>
          </p:nvGrpSpPr>
          <p:grpSpPr>
            <a:xfrm>
              <a:off x="381000" y="2417008"/>
              <a:ext cx="3257588" cy="830291"/>
              <a:chOff x="0" y="0"/>
              <a:chExt cx="857965" cy="218677"/>
            </a:xfrm>
          </p:grpSpPr>
          <p:sp>
            <p:nvSpPr>
              <p:cNvPr id="35" name="Freeform 7">
                <a:extLst>
                  <a:ext uri="{FF2B5EF4-FFF2-40B4-BE49-F238E27FC236}">
                    <a16:creationId xmlns:a16="http://schemas.microsoft.com/office/drawing/2014/main" id="{730E8681-5E1F-5DBB-1945-AE14B0460B87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38" name="TextBox 8">
                <a:extLst>
                  <a:ext uri="{FF2B5EF4-FFF2-40B4-BE49-F238E27FC236}">
                    <a16:creationId xmlns:a16="http://schemas.microsoft.com/office/drawing/2014/main" id="{B0F28820-E58B-5299-E541-5AC1809356F9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27" name="TextBox 12">
              <a:extLst>
                <a:ext uri="{FF2B5EF4-FFF2-40B4-BE49-F238E27FC236}">
                  <a16:creationId xmlns:a16="http://schemas.microsoft.com/office/drawing/2014/main" id="{7E56CD14-8C7E-7337-4EAC-566C25936925}"/>
                </a:ext>
              </a:extLst>
            </p:cNvPr>
            <p:cNvSpPr txBox="1"/>
            <p:nvPr/>
          </p:nvSpPr>
          <p:spPr>
            <a:xfrm>
              <a:off x="814355" y="2689279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dirty="0">
                  <a:solidFill>
                    <a:srgbClr val="5371FF"/>
                  </a:solidFill>
                  <a:ea typeface="TDTD평고딕"/>
                </a:rPr>
                <a:t>개발 현황</a:t>
              </a:r>
              <a:endParaRPr lang="en-US" sz="1800" dirty="0">
                <a:solidFill>
                  <a:srgbClr val="5371FF"/>
                </a:solidFill>
                <a:ea typeface="TDTD평고딕"/>
              </a:endParaRPr>
            </a:p>
          </p:txBody>
        </p:sp>
        <p:grpSp>
          <p:nvGrpSpPr>
            <p:cNvPr id="30" name="Group 23">
              <a:extLst>
                <a:ext uri="{FF2B5EF4-FFF2-40B4-BE49-F238E27FC236}">
                  <a16:creationId xmlns:a16="http://schemas.microsoft.com/office/drawing/2014/main" id="{B8335B72-4FEC-7840-2A31-49ADC8451DD9}"/>
                </a:ext>
              </a:extLst>
            </p:cNvPr>
            <p:cNvGrpSpPr/>
            <p:nvPr/>
          </p:nvGrpSpPr>
          <p:grpSpPr>
            <a:xfrm>
              <a:off x="2438400" y="2745255"/>
              <a:ext cx="173797" cy="173797"/>
              <a:chOff x="0" y="0"/>
              <a:chExt cx="6350000" cy="6350000"/>
            </a:xfrm>
          </p:grpSpPr>
          <p:sp>
            <p:nvSpPr>
              <p:cNvPr id="33" name="Freeform 24">
                <a:extLst>
                  <a:ext uri="{FF2B5EF4-FFF2-40B4-BE49-F238E27FC236}">
                    <a16:creationId xmlns:a16="http://schemas.microsoft.com/office/drawing/2014/main" id="{2C0470EE-F19E-0055-C024-98F0F292F51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53DB8719-C6B0-43C3-F352-F15354D4E5B6}"/>
              </a:ext>
            </a:extLst>
          </p:cNvPr>
          <p:cNvGrpSpPr/>
          <p:nvPr/>
        </p:nvGrpSpPr>
        <p:grpSpPr>
          <a:xfrm>
            <a:off x="381000" y="4678781"/>
            <a:ext cx="3257588" cy="830291"/>
            <a:chOff x="809043" y="4678781"/>
            <a:chExt cx="3257588" cy="830291"/>
          </a:xfrm>
        </p:grpSpPr>
        <p:grpSp>
          <p:nvGrpSpPr>
            <p:cNvPr id="40" name="Group 14">
              <a:extLst>
                <a:ext uri="{FF2B5EF4-FFF2-40B4-BE49-F238E27FC236}">
                  <a16:creationId xmlns:a16="http://schemas.microsoft.com/office/drawing/2014/main" id="{63F2AC16-411B-4A8E-9F86-A8F3C4EBD479}"/>
                </a:ext>
              </a:extLst>
            </p:cNvPr>
            <p:cNvGrpSpPr/>
            <p:nvPr/>
          </p:nvGrpSpPr>
          <p:grpSpPr>
            <a:xfrm>
              <a:off x="809043" y="4678781"/>
              <a:ext cx="3257588" cy="830291"/>
              <a:chOff x="0" y="0"/>
              <a:chExt cx="857965" cy="218677"/>
            </a:xfrm>
          </p:grpSpPr>
          <p:sp>
            <p:nvSpPr>
              <p:cNvPr id="42" name="Freeform 15">
                <a:extLst>
                  <a:ext uri="{FF2B5EF4-FFF2-40B4-BE49-F238E27FC236}">
                    <a16:creationId xmlns:a16="http://schemas.microsoft.com/office/drawing/2014/main" id="{EFA3D9B9-6E6D-CD3C-BC25-3010CE1445D3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43" name="TextBox 16">
                <a:extLst>
                  <a:ext uri="{FF2B5EF4-FFF2-40B4-BE49-F238E27FC236}">
                    <a16:creationId xmlns:a16="http://schemas.microsoft.com/office/drawing/2014/main" id="{966D9558-0902-91BD-2C1D-DD17E7F92EE5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41" name="TextBox 25">
              <a:extLst>
                <a:ext uri="{FF2B5EF4-FFF2-40B4-BE49-F238E27FC236}">
                  <a16:creationId xmlns:a16="http://schemas.microsoft.com/office/drawing/2014/main" id="{B8CD5C66-2EAD-D951-9101-FA526F407696}"/>
                </a:ext>
              </a:extLst>
            </p:cNvPr>
            <p:cNvSpPr txBox="1"/>
            <p:nvPr/>
          </p:nvSpPr>
          <p:spPr>
            <a:xfrm>
              <a:off x="1242398" y="4968735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개발 이슈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F4875A8-2C0F-44A9-5B01-0304FC92B985}"/>
              </a:ext>
            </a:extLst>
          </p:cNvPr>
          <p:cNvGrpSpPr/>
          <p:nvPr/>
        </p:nvGrpSpPr>
        <p:grpSpPr>
          <a:xfrm>
            <a:off x="381000" y="5809667"/>
            <a:ext cx="3257588" cy="830291"/>
            <a:chOff x="809043" y="5809667"/>
            <a:chExt cx="3257588" cy="830291"/>
          </a:xfrm>
        </p:grpSpPr>
        <p:grpSp>
          <p:nvGrpSpPr>
            <p:cNvPr id="45" name="Group 17">
              <a:extLst>
                <a:ext uri="{FF2B5EF4-FFF2-40B4-BE49-F238E27FC236}">
                  <a16:creationId xmlns:a16="http://schemas.microsoft.com/office/drawing/2014/main" id="{43B7F065-2826-888A-0C3C-844BF47BDFE1}"/>
                </a:ext>
              </a:extLst>
            </p:cNvPr>
            <p:cNvGrpSpPr/>
            <p:nvPr/>
          </p:nvGrpSpPr>
          <p:grpSpPr>
            <a:xfrm>
              <a:off x="809043" y="5809667"/>
              <a:ext cx="3257588" cy="830291"/>
              <a:chOff x="0" y="0"/>
              <a:chExt cx="857965" cy="218677"/>
            </a:xfrm>
          </p:grpSpPr>
          <p:sp>
            <p:nvSpPr>
              <p:cNvPr id="47" name="Freeform 18">
                <a:extLst>
                  <a:ext uri="{FF2B5EF4-FFF2-40B4-BE49-F238E27FC236}">
                    <a16:creationId xmlns:a16="http://schemas.microsoft.com/office/drawing/2014/main" id="{D4AD0D0E-07B9-3D9F-2EEC-48C8A5DE6B92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48" name="TextBox 19">
                <a:extLst>
                  <a:ext uri="{FF2B5EF4-FFF2-40B4-BE49-F238E27FC236}">
                    <a16:creationId xmlns:a16="http://schemas.microsoft.com/office/drawing/2014/main" id="{D192CCB8-A3AE-CC1C-73A3-946D27582D6F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46" name="TextBox 26">
              <a:extLst>
                <a:ext uri="{FF2B5EF4-FFF2-40B4-BE49-F238E27FC236}">
                  <a16:creationId xmlns:a16="http://schemas.microsoft.com/office/drawing/2014/main" id="{C82A294A-8C52-2B62-14CE-79C7897741A6}"/>
                </a:ext>
              </a:extLst>
            </p:cNvPr>
            <p:cNvSpPr txBox="1"/>
            <p:nvPr/>
          </p:nvSpPr>
          <p:spPr>
            <a:xfrm>
              <a:off x="1242398" y="6099621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향후 계획</a:t>
              </a:r>
              <a:endParaRPr lang="en-US" altLang="ko-KR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sp>
        <p:nvSpPr>
          <p:cNvPr id="49" name="TextBox 29">
            <a:extLst>
              <a:ext uri="{FF2B5EF4-FFF2-40B4-BE49-F238E27FC236}">
                <a16:creationId xmlns:a16="http://schemas.microsoft.com/office/drawing/2014/main" id="{51993A8A-E9EF-BD80-D0D5-F09B8B57C4D2}"/>
              </a:ext>
            </a:extLst>
          </p:cNvPr>
          <p:cNvSpPr txBox="1"/>
          <p:nvPr/>
        </p:nvSpPr>
        <p:spPr>
          <a:xfrm>
            <a:off x="493942" y="789849"/>
            <a:ext cx="1946101" cy="85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Detects Error in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Communication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System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917A5E3-B200-6ED2-F409-163E9407F0E1}"/>
              </a:ext>
            </a:extLst>
          </p:cNvPr>
          <p:cNvGrpSpPr/>
          <p:nvPr/>
        </p:nvGrpSpPr>
        <p:grpSpPr>
          <a:xfrm>
            <a:off x="381000" y="2415600"/>
            <a:ext cx="3257588" cy="830291"/>
            <a:chOff x="809043" y="3547894"/>
            <a:chExt cx="3257588" cy="830291"/>
          </a:xfrm>
        </p:grpSpPr>
        <p:grpSp>
          <p:nvGrpSpPr>
            <p:cNvPr id="51" name="Group 9">
              <a:extLst>
                <a:ext uri="{FF2B5EF4-FFF2-40B4-BE49-F238E27FC236}">
                  <a16:creationId xmlns:a16="http://schemas.microsoft.com/office/drawing/2014/main" id="{57B8D24A-DC46-0D79-BF9F-3B28E8258BF9}"/>
                </a:ext>
              </a:extLst>
            </p:cNvPr>
            <p:cNvGrpSpPr/>
            <p:nvPr/>
          </p:nvGrpSpPr>
          <p:grpSpPr>
            <a:xfrm>
              <a:off x="809043" y="3547894"/>
              <a:ext cx="3257588" cy="830291"/>
              <a:chOff x="0" y="0"/>
              <a:chExt cx="857965" cy="218677"/>
            </a:xfrm>
          </p:grpSpPr>
          <p:sp>
            <p:nvSpPr>
              <p:cNvPr id="53" name="Freeform 10">
                <a:extLst>
                  <a:ext uri="{FF2B5EF4-FFF2-40B4-BE49-F238E27FC236}">
                    <a16:creationId xmlns:a16="http://schemas.microsoft.com/office/drawing/2014/main" id="{2E3EDA99-E08A-5AD6-ECEC-695F0A9E2CBF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54" name="TextBox 11">
                <a:extLst>
                  <a:ext uri="{FF2B5EF4-FFF2-40B4-BE49-F238E27FC236}">
                    <a16:creationId xmlns:a16="http://schemas.microsoft.com/office/drawing/2014/main" id="{2445A908-0759-2B34-2A6F-3442044E9AC9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52" name="TextBox 13">
              <a:extLst>
                <a:ext uri="{FF2B5EF4-FFF2-40B4-BE49-F238E27FC236}">
                  <a16:creationId xmlns:a16="http://schemas.microsoft.com/office/drawing/2014/main" id="{0EF44C20-741C-C3C2-0F94-0C1DC028762A}"/>
                </a:ext>
              </a:extLst>
            </p:cNvPr>
            <p:cNvSpPr txBox="1"/>
            <p:nvPr/>
          </p:nvSpPr>
          <p:spPr>
            <a:xfrm>
              <a:off x="1242398" y="3831056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문제 정의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sp>
        <p:nvSpPr>
          <p:cNvPr id="3" name="AutoShape 31">
            <a:extLst>
              <a:ext uri="{FF2B5EF4-FFF2-40B4-BE49-F238E27FC236}">
                <a16:creationId xmlns:a16="http://schemas.microsoft.com/office/drawing/2014/main" id="{A123EFC2-B1B7-DDD1-305B-01A510846DE3}"/>
              </a:ext>
            </a:extLst>
          </p:cNvPr>
          <p:cNvSpPr/>
          <p:nvPr/>
        </p:nvSpPr>
        <p:spPr>
          <a:xfrm flipV="1">
            <a:off x="3638588" y="8962478"/>
            <a:ext cx="13943463" cy="1967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5" name="TextBox 30">
            <a:extLst>
              <a:ext uri="{FF2B5EF4-FFF2-40B4-BE49-F238E27FC236}">
                <a16:creationId xmlns:a16="http://schemas.microsoft.com/office/drawing/2014/main" id="{D1C03F29-7FCB-BD2A-46D0-1E9EC8B4BC5E}"/>
              </a:ext>
            </a:extLst>
          </p:cNvPr>
          <p:cNvSpPr txBox="1"/>
          <p:nvPr/>
        </p:nvSpPr>
        <p:spPr>
          <a:xfrm>
            <a:off x="4038600" y="2306877"/>
            <a:ext cx="914400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ko-KR" altLang="en-US" sz="3600" u="none" strike="noStrike" spc="-45" dirty="0">
                <a:solidFill>
                  <a:srgbClr val="12127D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원본 오디오 이미지</a:t>
            </a:r>
          </a:p>
        </p:txBody>
      </p:sp>
      <p:sp>
        <p:nvSpPr>
          <p:cNvPr id="7" name="TextBox 32">
            <a:extLst>
              <a:ext uri="{FF2B5EF4-FFF2-40B4-BE49-F238E27FC236}">
                <a16:creationId xmlns:a16="http://schemas.microsoft.com/office/drawing/2014/main" id="{D4136152-429F-88FA-18C5-9C4CC4F15C41}"/>
              </a:ext>
            </a:extLst>
          </p:cNvPr>
          <p:cNvSpPr txBox="1"/>
          <p:nvPr/>
        </p:nvSpPr>
        <p:spPr>
          <a:xfrm>
            <a:off x="3971598" y="1079790"/>
            <a:ext cx="8222728" cy="649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ko-KR" altLang="en-US" sz="4800" dirty="0">
                <a:solidFill>
                  <a:srgbClr val="12127D"/>
                </a:solidFill>
                <a:ea typeface="TDTD평고딕"/>
              </a:rPr>
              <a:t>개발 현황</a:t>
            </a:r>
            <a:endParaRPr lang="en-US" sz="4800" dirty="0">
              <a:solidFill>
                <a:srgbClr val="12127D"/>
              </a:solidFill>
              <a:ea typeface="TDTD평고딕"/>
            </a:endParaRPr>
          </a:p>
        </p:txBody>
      </p:sp>
    </p:spTree>
    <p:extLst>
      <p:ext uri="{BB962C8B-B14F-4D97-AF65-F5344CB8AC3E}">
        <p14:creationId xmlns:p14="http://schemas.microsoft.com/office/powerpoint/2010/main" val="1013734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8"/>
          <p:cNvSpPr txBox="1"/>
          <p:nvPr/>
        </p:nvSpPr>
        <p:spPr>
          <a:xfrm>
            <a:off x="14487426" y="9258300"/>
            <a:ext cx="3085099" cy="19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- </a:t>
            </a:r>
            <a:r>
              <a:rPr lang="en-US" altLang="ko-KR" sz="1400" spc="266" dirty="0">
                <a:solidFill>
                  <a:srgbClr val="12127D"/>
                </a:solidFill>
                <a:latin typeface="Montserrat Classic"/>
              </a:rPr>
              <a:t>9</a:t>
            </a: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 -</a:t>
            </a:r>
          </a:p>
        </p:txBody>
      </p:sp>
      <p:pic>
        <p:nvPicPr>
          <p:cNvPr id="6" name="그림 5" descr="스크린샷, 다채로움, 라인, 커튼이(가) 표시된 사진&#10;&#10;자동 생성된 설명">
            <a:extLst>
              <a:ext uri="{FF2B5EF4-FFF2-40B4-BE49-F238E27FC236}">
                <a16:creationId xmlns:a16="http://schemas.microsoft.com/office/drawing/2014/main" id="{D6F49C6B-517E-4AC6-473E-5A5AC07B5647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200" y="3109667"/>
            <a:ext cx="10800000" cy="5400000"/>
          </a:xfrm>
          <a:prstGeom prst="rect">
            <a:avLst/>
          </a:prstGeom>
        </p:spPr>
      </p:pic>
      <p:grpSp>
        <p:nvGrpSpPr>
          <p:cNvPr id="20" name="Group 2">
            <a:extLst>
              <a:ext uri="{FF2B5EF4-FFF2-40B4-BE49-F238E27FC236}">
                <a16:creationId xmlns:a16="http://schemas.microsoft.com/office/drawing/2014/main" id="{FCB4F193-78D7-F95C-860B-416C1D8BB4F9}"/>
              </a:ext>
            </a:extLst>
          </p:cNvPr>
          <p:cNvGrpSpPr/>
          <p:nvPr/>
        </p:nvGrpSpPr>
        <p:grpSpPr>
          <a:xfrm rot="-10800000">
            <a:off x="-3" y="0"/>
            <a:ext cx="2841793" cy="10287000"/>
            <a:chOff x="0" y="0"/>
            <a:chExt cx="961876" cy="2709333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3A85BEC4-6BFB-C9AC-C919-6E51893A54CA}"/>
                </a:ext>
              </a:extLst>
            </p:cNvPr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02B3AF38-4FC4-FE7B-3F00-AAB067750C88}"/>
                </a:ext>
              </a:extLst>
            </p:cNvPr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ABCD0A3-B1B9-C81A-D2EC-8A7EDDD3B135}"/>
              </a:ext>
            </a:extLst>
          </p:cNvPr>
          <p:cNvGrpSpPr/>
          <p:nvPr/>
        </p:nvGrpSpPr>
        <p:grpSpPr>
          <a:xfrm>
            <a:off x="381000" y="3549600"/>
            <a:ext cx="3257588" cy="830291"/>
            <a:chOff x="381000" y="2417008"/>
            <a:chExt cx="3257588" cy="830291"/>
          </a:xfrm>
        </p:grpSpPr>
        <p:grpSp>
          <p:nvGrpSpPr>
            <p:cNvPr id="24" name="Group 6">
              <a:extLst>
                <a:ext uri="{FF2B5EF4-FFF2-40B4-BE49-F238E27FC236}">
                  <a16:creationId xmlns:a16="http://schemas.microsoft.com/office/drawing/2014/main" id="{18DF4ECB-E45E-79F5-35E3-F4BA3D43AF43}"/>
                </a:ext>
              </a:extLst>
            </p:cNvPr>
            <p:cNvGrpSpPr/>
            <p:nvPr/>
          </p:nvGrpSpPr>
          <p:grpSpPr>
            <a:xfrm>
              <a:off x="381000" y="2417008"/>
              <a:ext cx="3257588" cy="830291"/>
              <a:chOff x="0" y="0"/>
              <a:chExt cx="857965" cy="218677"/>
            </a:xfrm>
          </p:grpSpPr>
          <p:sp>
            <p:nvSpPr>
              <p:cNvPr id="35" name="Freeform 7">
                <a:extLst>
                  <a:ext uri="{FF2B5EF4-FFF2-40B4-BE49-F238E27FC236}">
                    <a16:creationId xmlns:a16="http://schemas.microsoft.com/office/drawing/2014/main" id="{F1C55EF8-2553-CAD0-032A-ACC58BF1E20F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38" name="TextBox 8">
                <a:extLst>
                  <a:ext uri="{FF2B5EF4-FFF2-40B4-BE49-F238E27FC236}">
                    <a16:creationId xmlns:a16="http://schemas.microsoft.com/office/drawing/2014/main" id="{9DF70114-3878-D50B-B359-C0E4F3E72F68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27" name="TextBox 12">
              <a:extLst>
                <a:ext uri="{FF2B5EF4-FFF2-40B4-BE49-F238E27FC236}">
                  <a16:creationId xmlns:a16="http://schemas.microsoft.com/office/drawing/2014/main" id="{B76108C3-B928-4D3C-8724-583EF3024602}"/>
                </a:ext>
              </a:extLst>
            </p:cNvPr>
            <p:cNvSpPr txBox="1"/>
            <p:nvPr/>
          </p:nvSpPr>
          <p:spPr>
            <a:xfrm>
              <a:off x="814355" y="2689279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dirty="0">
                  <a:solidFill>
                    <a:srgbClr val="5371FF"/>
                  </a:solidFill>
                  <a:ea typeface="TDTD평고딕"/>
                </a:rPr>
                <a:t>개발 현황</a:t>
              </a:r>
              <a:endParaRPr lang="en-US" sz="1800" dirty="0">
                <a:solidFill>
                  <a:srgbClr val="5371FF"/>
                </a:solidFill>
                <a:ea typeface="TDTD평고딕"/>
              </a:endParaRPr>
            </a:p>
          </p:txBody>
        </p:sp>
        <p:grpSp>
          <p:nvGrpSpPr>
            <p:cNvPr id="30" name="Group 23">
              <a:extLst>
                <a:ext uri="{FF2B5EF4-FFF2-40B4-BE49-F238E27FC236}">
                  <a16:creationId xmlns:a16="http://schemas.microsoft.com/office/drawing/2014/main" id="{69EF5572-67C1-BAA7-9AD6-ED38ED945F75}"/>
                </a:ext>
              </a:extLst>
            </p:cNvPr>
            <p:cNvGrpSpPr/>
            <p:nvPr/>
          </p:nvGrpSpPr>
          <p:grpSpPr>
            <a:xfrm>
              <a:off x="2438400" y="2745255"/>
              <a:ext cx="173797" cy="173797"/>
              <a:chOff x="0" y="0"/>
              <a:chExt cx="6350000" cy="6350000"/>
            </a:xfrm>
          </p:grpSpPr>
          <p:sp>
            <p:nvSpPr>
              <p:cNvPr id="33" name="Freeform 24">
                <a:extLst>
                  <a:ext uri="{FF2B5EF4-FFF2-40B4-BE49-F238E27FC236}">
                    <a16:creationId xmlns:a16="http://schemas.microsoft.com/office/drawing/2014/main" id="{8D140BAA-E412-BFE9-FD18-07F7D1B7413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21FE089-258F-54BA-8EBF-AD89BBC3B6B9}"/>
              </a:ext>
            </a:extLst>
          </p:cNvPr>
          <p:cNvGrpSpPr/>
          <p:nvPr/>
        </p:nvGrpSpPr>
        <p:grpSpPr>
          <a:xfrm>
            <a:off x="381000" y="4678781"/>
            <a:ext cx="3257588" cy="830291"/>
            <a:chOff x="809043" y="4678781"/>
            <a:chExt cx="3257588" cy="830291"/>
          </a:xfrm>
        </p:grpSpPr>
        <p:grpSp>
          <p:nvGrpSpPr>
            <p:cNvPr id="40" name="Group 14">
              <a:extLst>
                <a:ext uri="{FF2B5EF4-FFF2-40B4-BE49-F238E27FC236}">
                  <a16:creationId xmlns:a16="http://schemas.microsoft.com/office/drawing/2014/main" id="{1BF25940-DF60-CC5C-327C-B12A091FE98B}"/>
                </a:ext>
              </a:extLst>
            </p:cNvPr>
            <p:cNvGrpSpPr/>
            <p:nvPr/>
          </p:nvGrpSpPr>
          <p:grpSpPr>
            <a:xfrm>
              <a:off x="809043" y="4678781"/>
              <a:ext cx="3257588" cy="830291"/>
              <a:chOff x="0" y="0"/>
              <a:chExt cx="857965" cy="218677"/>
            </a:xfrm>
          </p:grpSpPr>
          <p:sp>
            <p:nvSpPr>
              <p:cNvPr id="42" name="Freeform 15">
                <a:extLst>
                  <a:ext uri="{FF2B5EF4-FFF2-40B4-BE49-F238E27FC236}">
                    <a16:creationId xmlns:a16="http://schemas.microsoft.com/office/drawing/2014/main" id="{53EA4BB4-3F86-B604-5CE0-A0962A8157D5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43" name="TextBox 16">
                <a:extLst>
                  <a:ext uri="{FF2B5EF4-FFF2-40B4-BE49-F238E27FC236}">
                    <a16:creationId xmlns:a16="http://schemas.microsoft.com/office/drawing/2014/main" id="{DE912481-68EB-F845-7A04-D39AA2378AC6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41" name="TextBox 25">
              <a:extLst>
                <a:ext uri="{FF2B5EF4-FFF2-40B4-BE49-F238E27FC236}">
                  <a16:creationId xmlns:a16="http://schemas.microsoft.com/office/drawing/2014/main" id="{932D90E8-8A4B-DB68-3910-08DF2FCDD3F6}"/>
                </a:ext>
              </a:extLst>
            </p:cNvPr>
            <p:cNvSpPr txBox="1"/>
            <p:nvPr/>
          </p:nvSpPr>
          <p:spPr>
            <a:xfrm>
              <a:off x="1242398" y="4968735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개발 이슈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C855D0B-A81E-CDC3-1006-251CDB62976D}"/>
              </a:ext>
            </a:extLst>
          </p:cNvPr>
          <p:cNvGrpSpPr/>
          <p:nvPr/>
        </p:nvGrpSpPr>
        <p:grpSpPr>
          <a:xfrm>
            <a:off x="381000" y="5809667"/>
            <a:ext cx="3257588" cy="830291"/>
            <a:chOff x="809043" y="5809667"/>
            <a:chExt cx="3257588" cy="830291"/>
          </a:xfrm>
        </p:grpSpPr>
        <p:grpSp>
          <p:nvGrpSpPr>
            <p:cNvPr id="45" name="Group 17">
              <a:extLst>
                <a:ext uri="{FF2B5EF4-FFF2-40B4-BE49-F238E27FC236}">
                  <a16:creationId xmlns:a16="http://schemas.microsoft.com/office/drawing/2014/main" id="{0A7D4DE0-52A6-F170-1CB4-77304A11EB79}"/>
                </a:ext>
              </a:extLst>
            </p:cNvPr>
            <p:cNvGrpSpPr/>
            <p:nvPr/>
          </p:nvGrpSpPr>
          <p:grpSpPr>
            <a:xfrm>
              <a:off x="809043" y="5809667"/>
              <a:ext cx="3257588" cy="830291"/>
              <a:chOff x="0" y="0"/>
              <a:chExt cx="857965" cy="218677"/>
            </a:xfrm>
          </p:grpSpPr>
          <p:sp>
            <p:nvSpPr>
              <p:cNvPr id="47" name="Freeform 18">
                <a:extLst>
                  <a:ext uri="{FF2B5EF4-FFF2-40B4-BE49-F238E27FC236}">
                    <a16:creationId xmlns:a16="http://schemas.microsoft.com/office/drawing/2014/main" id="{91BF4864-E589-793E-03AB-E25BD7A132A8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48" name="TextBox 19">
                <a:extLst>
                  <a:ext uri="{FF2B5EF4-FFF2-40B4-BE49-F238E27FC236}">
                    <a16:creationId xmlns:a16="http://schemas.microsoft.com/office/drawing/2014/main" id="{7C089207-475C-002F-7420-7A9C06EFB263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46" name="TextBox 26">
              <a:extLst>
                <a:ext uri="{FF2B5EF4-FFF2-40B4-BE49-F238E27FC236}">
                  <a16:creationId xmlns:a16="http://schemas.microsoft.com/office/drawing/2014/main" id="{B4A998F6-95FE-4B15-65F5-F418EDD37371}"/>
                </a:ext>
              </a:extLst>
            </p:cNvPr>
            <p:cNvSpPr txBox="1"/>
            <p:nvPr/>
          </p:nvSpPr>
          <p:spPr>
            <a:xfrm>
              <a:off x="1242398" y="6099621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향후 계획</a:t>
              </a:r>
              <a:endParaRPr lang="en-US" altLang="ko-KR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sp>
        <p:nvSpPr>
          <p:cNvPr id="49" name="TextBox 29">
            <a:extLst>
              <a:ext uri="{FF2B5EF4-FFF2-40B4-BE49-F238E27FC236}">
                <a16:creationId xmlns:a16="http://schemas.microsoft.com/office/drawing/2014/main" id="{3F08F722-45F1-C4B4-2E0D-5574DA71453C}"/>
              </a:ext>
            </a:extLst>
          </p:cNvPr>
          <p:cNvSpPr txBox="1"/>
          <p:nvPr/>
        </p:nvSpPr>
        <p:spPr>
          <a:xfrm>
            <a:off x="493942" y="789849"/>
            <a:ext cx="1946101" cy="85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Detects Error in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Communication</a:t>
            </a:r>
          </a:p>
          <a:p>
            <a:pPr marL="0" lvl="0" indent="0" algn="l">
              <a:lnSpc>
                <a:spcPts val="2303"/>
              </a:lnSpc>
            </a:pPr>
            <a:r>
              <a:rPr lang="en-US" sz="1599" spc="127" dirty="0">
                <a:solidFill>
                  <a:srgbClr val="FFFFFF"/>
                </a:solidFill>
                <a:latin typeface="Montserrat Classic"/>
              </a:rPr>
              <a:t>System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D3FC6F6-244B-A693-265C-A3BE87F137EA}"/>
              </a:ext>
            </a:extLst>
          </p:cNvPr>
          <p:cNvGrpSpPr/>
          <p:nvPr/>
        </p:nvGrpSpPr>
        <p:grpSpPr>
          <a:xfrm>
            <a:off x="381000" y="2415600"/>
            <a:ext cx="3257588" cy="830291"/>
            <a:chOff x="809043" y="3547894"/>
            <a:chExt cx="3257588" cy="830291"/>
          </a:xfrm>
        </p:grpSpPr>
        <p:grpSp>
          <p:nvGrpSpPr>
            <p:cNvPr id="51" name="Group 9">
              <a:extLst>
                <a:ext uri="{FF2B5EF4-FFF2-40B4-BE49-F238E27FC236}">
                  <a16:creationId xmlns:a16="http://schemas.microsoft.com/office/drawing/2014/main" id="{28E85AF2-F332-2DC9-0CCD-7C79CA8F9634}"/>
                </a:ext>
              </a:extLst>
            </p:cNvPr>
            <p:cNvGrpSpPr/>
            <p:nvPr/>
          </p:nvGrpSpPr>
          <p:grpSpPr>
            <a:xfrm>
              <a:off x="809043" y="3547894"/>
              <a:ext cx="3257588" cy="830291"/>
              <a:chOff x="0" y="0"/>
              <a:chExt cx="857965" cy="218677"/>
            </a:xfrm>
          </p:grpSpPr>
          <p:sp>
            <p:nvSpPr>
              <p:cNvPr id="53" name="Freeform 10">
                <a:extLst>
                  <a:ext uri="{FF2B5EF4-FFF2-40B4-BE49-F238E27FC236}">
                    <a16:creationId xmlns:a16="http://schemas.microsoft.com/office/drawing/2014/main" id="{0B93A4D9-5E06-88C1-BFFB-4B5319801895}"/>
                  </a:ext>
                </a:extLst>
              </p:cNvPr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54" name="TextBox 11">
                <a:extLst>
                  <a:ext uri="{FF2B5EF4-FFF2-40B4-BE49-F238E27FC236}">
                    <a16:creationId xmlns:a16="http://schemas.microsoft.com/office/drawing/2014/main" id="{7683C2F2-64B4-EB26-EC3C-0F888B3CC1A1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52" name="TextBox 13">
              <a:extLst>
                <a:ext uri="{FF2B5EF4-FFF2-40B4-BE49-F238E27FC236}">
                  <a16:creationId xmlns:a16="http://schemas.microsoft.com/office/drawing/2014/main" id="{A2BBAE33-D898-BF4C-5387-66D3AFB3D2E3}"/>
                </a:ext>
              </a:extLst>
            </p:cNvPr>
            <p:cNvSpPr txBox="1"/>
            <p:nvPr/>
          </p:nvSpPr>
          <p:spPr>
            <a:xfrm>
              <a:off x="1242398" y="3831056"/>
              <a:ext cx="2333728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FFFFFF"/>
                  </a:solidFill>
                  <a:ea typeface="TDTD평고딕"/>
                </a:rPr>
                <a:t>문제 정의</a:t>
              </a:r>
              <a:endParaRPr lang="en-US" sz="18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sp>
        <p:nvSpPr>
          <p:cNvPr id="2" name="AutoShape 31">
            <a:extLst>
              <a:ext uri="{FF2B5EF4-FFF2-40B4-BE49-F238E27FC236}">
                <a16:creationId xmlns:a16="http://schemas.microsoft.com/office/drawing/2014/main" id="{20E3B152-9E86-8B1F-CCDB-E79890141420}"/>
              </a:ext>
            </a:extLst>
          </p:cNvPr>
          <p:cNvSpPr/>
          <p:nvPr/>
        </p:nvSpPr>
        <p:spPr>
          <a:xfrm flipV="1">
            <a:off x="3638588" y="8962478"/>
            <a:ext cx="13943463" cy="1967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3" name="TextBox 30">
            <a:extLst>
              <a:ext uri="{FF2B5EF4-FFF2-40B4-BE49-F238E27FC236}">
                <a16:creationId xmlns:a16="http://schemas.microsoft.com/office/drawing/2014/main" id="{C68947FA-7505-D742-1A11-0A64D0067E0C}"/>
              </a:ext>
            </a:extLst>
          </p:cNvPr>
          <p:cNvSpPr txBox="1"/>
          <p:nvPr/>
        </p:nvSpPr>
        <p:spPr>
          <a:xfrm>
            <a:off x="4038600" y="2306877"/>
            <a:ext cx="914400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ko-KR" altLang="en-US" sz="3600" u="none" strike="noStrike" spc="-45" dirty="0">
                <a:solidFill>
                  <a:srgbClr val="12127D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노이즈가 섞인 오디오 이미지</a:t>
            </a:r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65D40686-35F7-A4A2-200D-FAA1B3F6FDFD}"/>
              </a:ext>
            </a:extLst>
          </p:cNvPr>
          <p:cNvSpPr txBox="1"/>
          <p:nvPr/>
        </p:nvSpPr>
        <p:spPr>
          <a:xfrm>
            <a:off x="3971598" y="1079790"/>
            <a:ext cx="8222728" cy="649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ko-KR" altLang="en-US" sz="4800" dirty="0">
                <a:solidFill>
                  <a:srgbClr val="12127D"/>
                </a:solidFill>
                <a:ea typeface="TDTD평고딕"/>
              </a:rPr>
              <a:t>개발 현황</a:t>
            </a:r>
            <a:endParaRPr lang="en-US" sz="4800" dirty="0">
              <a:solidFill>
                <a:srgbClr val="12127D"/>
              </a:solidFill>
              <a:ea typeface="TDTD평고딕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24F7B5B-10EB-8294-6299-9029533E9E73}"/>
              </a:ext>
            </a:extLst>
          </p:cNvPr>
          <p:cNvSpPr/>
          <p:nvPr/>
        </p:nvSpPr>
        <p:spPr>
          <a:xfrm>
            <a:off x="7162800" y="3560929"/>
            <a:ext cx="685800" cy="46419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195890-A8EE-2A1D-64B0-AFDFB883E02E}"/>
              </a:ext>
            </a:extLst>
          </p:cNvPr>
          <p:cNvSpPr/>
          <p:nvPr/>
        </p:nvSpPr>
        <p:spPr>
          <a:xfrm>
            <a:off x="7902677" y="3560929"/>
            <a:ext cx="685800" cy="46419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26FA69-B619-438E-5C11-1731B5D80EF9}"/>
              </a:ext>
            </a:extLst>
          </p:cNvPr>
          <p:cNvSpPr/>
          <p:nvPr/>
        </p:nvSpPr>
        <p:spPr>
          <a:xfrm>
            <a:off x="10363202" y="3560929"/>
            <a:ext cx="685800" cy="46419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ADDE54E-D695-5468-041F-98FC80967F34}"/>
              </a:ext>
            </a:extLst>
          </p:cNvPr>
          <p:cNvSpPr/>
          <p:nvPr/>
        </p:nvSpPr>
        <p:spPr>
          <a:xfrm>
            <a:off x="11270138" y="3560929"/>
            <a:ext cx="685800" cy="46419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1254C7B-F336-5069-F6AC-99DB13832943}"/>
              </a:ext>
            </a:extLst>
          </p:cNvPr>
          <p:cNvSpPr/>
          <p:nvPr/>
        </p:nvSpPr>
        <p:spPr>
          <a:xfrm>
            <a:off x="12137927" y="3560929"/>
            <a:ext cx="685800" cy="46419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5E9591-9139-A76E-B2F4-51156070636A}"/>
              </a:ext>
            </a:extLst>
          </p:cNvPr>
          <p:cNvSpPr/>
          <p:nvPr/>
        </p:nvSpPr>
        <p:spPr>
          <a:xfrm>
            <a:off x="8708830" y="3560929"/>
            <a:ext cx="685800" cy="46419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57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1839</TotalTime>
  <Words>1875</Words>
  <Application>Microsoft Office PowerPoint</Application>
  <PresentationFormat>사용자 지정</PresentationFormat>
  <Paragraphs>433</Paragraphs>
  <Slides>18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9" baseType="lpstr">
      <vt:lpstr>휴먼둥근헤드라인</vt:lpstr>
      <vt:lpstr>Calibri</vt:lpstr>
      <vt:lpstr>Montserrat Classic</vt:lpstr>
      <vt:lpstr>나눔스퀘어OTF Bold</vt:lpstr>
      <vt:lpstr>TDTD평고딕</vt:lpstr>
      <vt:lpstr>Arita Dotum Bold</vt:lpstr>
      <vt:lpstr>나눔스퀘어OTF ExtraBold</vt:lpstr>
      <vt:lpstr>Aptos</vt:lpstr>
      <vt:lpstr>나눔스퀘어OTF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블루 파랑 깔끔한 기본 면접발표 프레젠테이션</dc:title>
  <cp:lastModifiedBy>유진 박</cp:lastModifiedBy>
  <cp:revision>406</cp:revision>
  <dcterms:created xsi:type="dcterms:W3CDTF">2006-08-16T00:00:00Z</dcterms:created>
  <dcterms:modified xsi:type="dcterms:W3CDTF">2024-04-22T08:02:32Z</dcterms:modified>
  <dc:identifier>DAGAPgsXHi8</dc:identifier>
</cp:coreProperties>
</file>